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05" r:id="rId2"/>
    <p:sldId id="310" r:id="rId3"/>
    <p:sldId id="307" r:id="rId4"/>
    <p:sldId id="299" r:id="rId5"/>
    <p:sldId id="312" r:id="rId6"/>
    <p:sldId id="313" r:id="rId7"/>
    <p:sldId id="321" r:id="rId8"/>
    <p:sldId id="322" r:id="rId9"/>
    <p:sldId id="323" r:id="rId10"/>
    <p:sldId id="324" r:id="rId11"/>
    <p:sldId id="319" r:id="rId12"/>
    <p:sldId id="325" r:id="rId13"/>
    <p:sldId id="326" r:id="rId14"/>
    <p:sldId id="318" r:id="rId15"/>
    <p:sldId id="335" r:id="rId16"/>
    <p:sldId id="331" r:id="rId17"/>
    <p:sldId id="329" r:id="rId18"/>
    <p:sldId id="332" r:id="rId19"/>
    <p:sldId id="327" r:id="rId20"/>
    <p:sldId id="334" r:id="rId21"/>
    <p:sldId id="330" r:id="rId22"/>
    <p:sldId id="333" r:id="rId23"/>
    <p:sldId id="28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5"/>
    <p:restoredTop sz="96405"/>
  </p:normalViewPr>
  <p:slideViewPr>
    <p:cSldViewPr snapToGrid="0" snapToObjects="1" showGuides="1">
      <p:cViewPr varScale="1">
        <p:scale>
          <a:sx n="131" d="100"/>
          <a:sy n="131" d="100"/>
        </p:scale>
        <p:origin x="2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369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1821C-ED72-CE4C-AD18-3A27B7E7C237}" type="doc">
      <dgm:prSet loTypeId="urn:microsoft.com/office/officeart/2005/8/layout/pyramid3" loCatId="" qsTypeId="urn:microsoft.com/office/officeart/2005/8/quickstyle/simple1" qsCatId="simple" csTypeId="urn:microsoft.com/office/officeart/2005/8/colors/accent1_2" csCatId="accent1" phldr="1"/>
      <dgm:spPr/>
    </dgm:pt>
    <dgm:pt modelId="{17E203B1-A24A-AC4C-A2E8-D83CE9DDC564}" type="pres">
      <dgm:prSet presAssocID="{B2D1821C-ED72-CE4C-AD18-3A27B7E7C237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7A3437CC-52BD-634E-8A42-6EB2DA054CBC}" type="presOf" srcId="{B2D1821C-ED72-CE4C-AD18-3A27B7E7C237}" destId="{17E203B1-A24A-AC4C-A2E8-D83CE9DDC564}" srcOrd="0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51F0885-519F-2140-81CF-210F7B25B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48909E-368E-CB4C-9645-7B33099FF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086DB-17F3-D143-84B7-6785B95D1431}" type="datetimeFigureOut">
              <a:rPr kumimoji="1" lang="zh-CN" altLang="en-US" smtClean="0"/>
              <a:t>2024/11/13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14A26D-6F20-0644-8EA0-13FA2084C0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406BFD-1091-0040-BF1A-3A1ADF0B28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A845A-D161-814F-ADFA-373BFEEF08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20950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E4BA5-34B3-A44C-AEB1-6EFAB49E6D52}" type="datetimeFigureOut">
              <a:rPr kumimoji="1" lang="zh-CN" altLang="en-US" smtClean="0"/>
              <a:t>2024/11/13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E862B-C71E-E94B-AC4F-5609ED8B1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80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90E1C9E-B6DD-D843-9BC2-9820F21248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8014C46-AEE6-F4A8-28CC-63B7905470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3" y="2772274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单击此处编辑主标题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4E2F2162-293B-5B13-03DD-E4BF5C9715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8000" y="3657600"/>
            <a:ext cx="11282400" cy="28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19800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47719B-32CC-0243-8011-4D5AF9FB00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5" y="3054600"/>
            <a:ext cx="11282400" cy="748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A69A77-C4CE-A96A-0AC7-D190FC7DA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18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_1</a:t>
            </a:r>
            <a:endParaRPr kumimoji="1"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04606BC8-400D-ED7B-76B0-EAC101335A4F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460792" y="1052514"/>
            <a:ext cx="11282028" cy="525621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Wingdings" pitchFamily="2" charset="2"/>
              <a:buChar char="l"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1</a:t>
            </a:r>
          </a:p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2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2.1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2.2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3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3.1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3.2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章节小标题</a:t>
            </a:r>
            <a:r>
              <a:rPr kumimoji="1" lang="en-US" altLang="zh-CN" dirty="0"/>
              <a:t>3.3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4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5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7F86EC-BB11-014E-9569-1D52FA7C9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6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_2</a:t>
            </a:r>
            <a:endParaRPr kumimoji="1" lang="zh-CN" altLang="en-US" dirty="0"/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11111AE2-6BCC-33A9-31F8-57A4FF785424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1049191" y="1766133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04606BC8-400D-ED7B-76B0-EAC101335A4F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049191" y="2078537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D8521214-146E-7A04-33B3-08908371CF0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049191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BF48E8D5-9034-0A75-1A37-C11D30FD8167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049191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2" name="文本占位符 3">
            <a:extLst>
              <a:ext uri="{FF2B5EF4-FFF2-40B4-BE49-F238E27FC236}">
                <a16:creationId xmlns:a16="http://schemas.microsoft.com/office/drawing/2014/main" id="{58ED5491-39E1-50EA-5E3D-B30F47F8755A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4946930" y="1767602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id="{4F622ECF-4F3D-9B18-BE44-19CCB98A7D6D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4946930" y="2077202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6" name="文本占位符 3">
            <a:extLst>
              <a:ext uri="{FF2B5EF4-FFF2-40B4-BE49-F238E27FC236}">
                <a16:creationId xmlns:a16="http://schemas.microsoft.com/office/drawing/2014/main" id="{85A6A433-EE77-F2B4-CEB5-BBF0A6DFF4ED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4946930" y="3993826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7" name="文本占位符 3">
            <a:extLst>
              <a:ext uri="{FF2B5EF4-FFF2-40B4-BE49-F238E27FC236}">
                <a16:creationId xmlns:a16="http://schemas.microsoft.com/office/drawing/2014/main" id="{EB96CAE5-EBCE-E682-433A-ABB6177B31FD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4946930" y="430623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7F86EC-BB11-014E-9569-1D52FA7C9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8BA8C8D4-10CB-E74C-A218-E2D53AADA30E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9013445" y="1767600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98A9343B-510B-C34B-8C43-0F87E2E82231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9013445" y="207720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5" name="文本占位符 3">
            <a:extLst>
              <a:ext uri="{FF2B5EF4-FFF2-40B4-BE49-F238E27FC236}">
                <a16:creationId xmlns:a16="http://schemas.microsoft.com/office/drawing/2014/main" id="{8DA16E86-38DF-9D48-AABA-F51F3F4D79C9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9013445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2EFE56E9-1775-324F-89F7-A85684A76A52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9013445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048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>
            <a:extLst>
              <a:ext uri="{FF2B5EF4-FFF2-40B4-BE49-F238E27FC236}">
                <a16:creationId xmlns:a16="http://schemas.microsoft.com/office/drawing/2014/main" id="{915D22FF-C59E-4E24-A97D-EE71D4F78374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D92C66-97B6-A844-B883-C98DB502B2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3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BA9DB0D0-10E2-A93C-3456-7F5784D66B78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4DB698-1414-D798-8092-30E4BAA62D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27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92C66-97B6-A844-B883-C98DB502B2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57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5F9644-E5B9-B20E-9298-0C36B8DEF3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4" name="六边形 3">
            <a:extLst>
              <a:ext uri="{FF2B5EF4-FFF2-40B4-BE49-F238E27FC236}">
                <a16:creationId xmlns:a16="http://schemas.microsoft.com/office/drawing/2014/main" id="{A8BD0578-72CF-BCFA-5E31-668F2518E2B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40000" y="6472800"/>
            <a:ext cx="192096" cy="16560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092C66F-436F-A7B3-5383-B0EE49A2E7F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" b="0" i="0">
                <a:solidFill>
                  <a:srgbClr val="002FA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6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32EF9E-4894-6904-212B-EBCEFC31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08B882-490F-144E-8AF4-0866009AA5C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8F52F4AF-64E1-5D4F-8107-A54C001C30A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844"/>
            <a:ext cx="11282028" cy="486788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B51DBB72-9D19-CA9A-964C-5DB6477B20B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A052F24-A617-98AB-093D-7D13A27DE6EF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21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6C8314B-828B-CDAF-07C5-34CB1A2F3C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8" name="六边形 7">
            <a:extLst>
              <a:ext uri="{FF2B5EF4-FFF2-40B4-BE49-F238E27FC236}">
                <a16:creationId xmlns:a16="http://schemas.microsoft.com/office/drawing/2014/main" id="{81DCD0C9-0454-8B1E-84B9-AF832B9F5EB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40000" y="6472800"/>
            <a:ext cx="192096" cy="16560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AA67A857-F526-73BA-FA26-B94C5512CE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" b="0" i="0">
                <a:solidFill>
                  <a:srgbClr val="002FA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0B68589-EC1E-F30C-E7C1-D7EEC2995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2F8AA5AF-5B12-5AFB-2586-266C7B6C05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2BC87F01-7F75-245F-5C25-FBC0D965B196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000"/>
            <a:ext cx="11282028" cy="4867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</a:p>
        </p:txBody>
      </p:sp>
    </p:spTree>
    <p:extLst>
      <p:ext uri="{BB962C8B-B14F-4D97-AF65-F5344CB8AC3E}">
        <p14:creationId xmlns:p14="http://schemas.microsoft.com/office/powerpoint/2010/main" val="3008535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5" orient="horz" pos="663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带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7ED2E00-AC2E-D6DB-4554-66491CAB1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  <p:sp>
        <p:nvSpPr>
          <p:cNvPr id="8" name="六边形 7">
            <a:extLst>
              <a:ext uri="{FF2B5EF4-FFF2-40B4-BE49-F238E27FC236}">
                <a16:creationId xmlns:a16="http://schemas.microsoft.com/office/drawing/2014/main" id="{BCADD38B-8A83-594B-826C-655E4046A6E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797629F-E09E-BE49-E352-3719E8870ABC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836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>
            <a:extLst>
              <a:ext uri="{FF2B5EF4-FFF2-40B4-BE49-F238E27FC236}">
                <a16:creationId xmlns:a16="http://schemas.microsoft.com/office/drawing/2014/main" id="{7E0E4024-3BFC-215E-1C8A-906DCFD7345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21B17B6D-5E44-59ED-7C03-E40903D30867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213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33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9" r:id="rId2"/>
    <p:sldLayoutId id="2147483670" r:id="rId3"/>
    <p:sldLayoutId id="2147483660" r:id="rId4"/>
    <p:sldLayoutId id="2147483662" r:id="rId5"/>
    <p:sldLayoutId id="2147483657" r:id="rId6"/>
    <p:sldLayoutId id="2147483661" r:id="rId7"/>
    <p:sldLayoutId id="2147483655" r:id="rId8"/>
    <p:sldLayoutId id="2147483671" r:id="rId9"/>
    <p:sldLayoutId id="214748366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33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png"/><Relationship Id="rId18" Type="http://schemas.openxmlformats.org/officeDocument/2006/relationships/image" Target="../media/image14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64.png"/><Relationship Id="rId1" Type="http://schemas.openxmlformats.org/officeDocument/2006/relationships/tags" Target="../tags/tag29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49.png"/><Relationship Id="rId4" Type="http://schemas.openxmlformats.org/officeDocument/2006/relationships/image" Target="../media/image53.png"/><Relationship Id="rId9" Type="http://schemas.openxmlformats.org/officeDocument/2006/relationships/image" Target="../media/image21.png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diagramQuickStyle" Target="../diagrams/quickStyle1.xm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9.png"/><Relationship Id="rId12" Type="http://schemas.openxmlformats.org/officeDocument/2006/relationships/diagramLayout" Target="../diagrams/layout1.xml"/><Relationship Id="rId17" Type="http://schemas.openxmlformats.org/officeDocument/2006/relationships/image" Target="../media/image74.png"/><Relationship Id="rId2" Type="http://schemas.openxmlformats.org/officeDocument/2006/relationships/tags" Target="../tags/tag31.xml"/><Relationship Id="rId16" Type="http://schemas.openxmlformats.org/officeDocument/2006/relationships/image" Target="../media/image73.png"/><Relationship Id="rId1" Type="http://schemas.openxmlformats.org/officeDocument/2006/relationships/tags" Target="../tags/tag30.xml"/><Relationship Id="rId6" Type="http://schemas.openxmlformats.org/officeDocument/2006/relationships/image" Target="../media/image68.png"/><Relationship Id="rId11" Type="http://schemas.openxmlformats.org/officeDocument/2006/relationships/diagramData" Target="../diagrams/data1.xml"/><Relationship Id="rId5" Type="http://schemas.openxmlformats.org/officeDocument/2006/relationships/image" Target="../media/image67.png"/><Relationship Id="rId15" Type="http://schemas.microsoft.com/office/2007/relationships/diagramDrawing" Target="../diagrams/drawing1.xml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diagramColors" Target="../diagrams/colors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26" Type="http://schemas.openxmlformats.org/officeDocument/2006/relationships/slideLayout" Target="../slideLayouts/slideLayout6.xml"/><Relationship Id="rId39" Type="http://schemas.openxmlformats.org/officeDocument/2006/relationships/image" Target="../media/image35.jpeg"/><Relationship Id="rId21" Type="http://schemas.openxmlformats.org/officeDocument/2006/relationships/tags" Target="../tags/tag23.xml"/><Relationship Id="rId34" Type="http://schemas.openxmlformats.org/officeDocument/2006/relationships/image" Target="../media/image30.png"/><Relationship Id="rId42" Type="http://schemas.openxmlformats.org/officeDocument/2006/relationships/image" Target="../media/image38.png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29" Type="http://schemas.openxmlformats.org/officeDocument/2006/relationships/image" Target="../media/image25.png"/><Relationship Id="rId41" Type="http://schemas.openxmlformats.org/officeDocument/2006/relationships/image" Target="../media/image37.jpe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tags" Target="../tags/tag26.xml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40" Type="http://schemas.openxmlformats.org/officeDocument/2006/relationships/image" Target="../media/image36.png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tags" Target="../tags/tag25.xml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31" Type="http://schemas.openxmlformats.org/officeDocument/2006/relationships/image" Target="../media/image27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tags" Target="../tags/tag24.xml"/><Relationship Id="rId27" Type="http://schemas.openxmlformats.org/officeDocument/2006/relationships/image" Target="../media/image8.png"/><Relationship Id="rId30" Type="http://schemas.openxmlformats.org/officeDocument/2006/relationships/image" Target="../media/image26.jpeg"/><Relationship Id="rId35" Type="http://schemas.openxmlformats.org/officeDocument/2006/relationships/image" Target="../media/image31.jpeg"/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5" Type="http://schemas.openxmlformats.org/officeDocument/2006/relationships/tags" Target="../tags/tag27.xml"/><Relationship Id="rId33" Type="http://schemas.openxmlformats.org/officeDocument/2006/relationships/image" Target="../media/image29.jpeg"/><Relationship Id="rId38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51.png"/><Relationship Id="rId1" Type="http://schemas.openxmlformats.org/officeDocument/2006/relationships/tags" Target="../tags/tag28.xml"/><Relationship Id="rId6" Type="http://schemas.openxmlformats.org/officeDocument/2006/relationships/image" Target="../media/image42.png"/><Relationship Id="rId11" Type="http://schemas.openxmlformats.org/officeDocument/2006/relationships/image" Target="../media/image47.jpe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jpe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36969-DFFA-8171-3B5C-5AA45AAF99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RISC-V</a:t>
            </a:r>
            <a:r>
              <a:rPr kumimoji="1" lang="zh-CN" altLang="en-US" dirty="0"/>
              <a:t> 加速 </a:t>
            </a:r>
            <a:r>
              <a:rPr kumimoji="1" lang="en-US" altLang="zh-CN" dirty="0" err="1"/>
              <a:t>openEuler</a:t>
            </a:r>
            <a:r>
              <a:rPr kumimoji="1" lang="zh-CN" altLang="en-US" dirty="0"/>
              <a:t> 异构计算生态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0D3307-9B42-99B3-8BA3-10D8905F05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00" y="3657599"/>
            <a:ext cx="11282400" cy="102373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王经纬 </a:t>
            </a:r>
            <a:endParaRPr kumimoji="1" lang="en-US" altLang="zh-CN" dirty="0"/>
          </a:p>
          <a:p>
            <a:r>
              <a:rPr kumimoji="1" lang="en-US" altLang="zh-CN" dirty="0" err="1"/>
              <a:t>openEuler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Rlease</a:t>
            </a:r>
            <a:r>
              <a:rPr kumimoji="1" lang="en-US" altLang="zh-CN" dirty="0"/>
              <a:t> Management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RISC-V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</a:t>
            </a:r>
            <a:r>
              <a:rPr kumimoji="1" lang="zh-CN" altLang="en-US" dirty="0"/>
              <a:t> </a:t>
            </a:r>
            <a:r>
              <a:rPr kumimoji="1" lang="en-US" altLang="zh-CN" dirty="0"/>
              <a:t>Maintainer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zh-CN" altLang="en-US" dirty="0"/>
              <a:t>中国科学院软件研究所 工程师</a:t>
            </a:r>
          </a:p>
        </p:txBody>
      </p:sp>
    </p:spTree>
    <p:extLst>
      <p:ext uri="{BB962C8B-B14F-4D97-AF65-F5344CB8AC3E}">
        <p14:creationId xmlns:p14="http://schemas.microsoft.com/office/powerpoint/2010/main" val="851278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68916-EE53-C8BC-FBA3-5D32EC7B13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RISC-V SIG </a:t>
            </a:r>
            <a:r>
              <a:rPr kumimoji="1" lang="zh-CN" altLang="en-US" dirty="0"/>
              <a:t>的生态建设逻辑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3242AB4-75E5-DA51-DB1D-5EE262B0B9E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864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1B243-409B-A41F-60FF-C120536F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主线任务 </a:t>
            </a:r>
            <a:r>
              <a:rPr kumimoji="1" lang="en-US" altLang="zh-CN" dirty="0"/>
              <a:t>&amp;&amp;</a:t>
            </a:r>
            <a:r>
              <a:rPr kumimoji="1" lang="zh-CN" altLang="en-US" dirty="0"/>
              <a:t> 支撑计划逻辑 </a:t>
            </a:r>
            <a:r>
              <a:rPr kumimoji="1" lang="en-US" altLang="zh-CN" dirty="0">
                <a:sym typeface="Wingdings" pitchFamily="2" charset="2"/>
              </a:rPr>
              <a:t></a:t>
            </a:r>
            <a:r>
              <a:rPr kumimoji="1" lang="zh-CN" altLang="en-US" dirty="0">
                <a:sym typeface="Wingdings" pitchFamily="2" charset="2"/>
              </a:rPr>
              <a:t> 标准高性能服务器生态愿景</a:t>
            </a:r>
            <a:endParaRPr kumimoji="1"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7B4DC2C-FE39-1AB6-A6E7-67E2B4007763}"/>
              </a:ext>
            </a:extLst>
          </p:cNvPr>
          <p:cNvGrpSpPr/>
          <p:nvPr/>
        </p:nvGrpSpPr>
        <p:grpSpPr>
          <a:xfrm>
            <a:off x="229660" y="3277862"/>
            <a:ext cx="11513161" cy="3152121"/>
            <a:chOff x="338475" y="2293157"/>
            <a:chExt cx="11513161" cy="4564843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10D8DC1-F27C-7CD6-948A-AC2D5001F37F}"/>
                </a:ext>
              </a:extLst>
            </p:cNvPr>
            <p:cNvSpPr/>
            <p:nvPr/>
          </p:nvSpPr>
          <p:spPr>
            <a:xfrm>
              <a:off x="338475" y="2921479"/>
              <a:ext cx="2796691" cy="157069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2000" b="1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RVAize</a:t>
              </a:r>
              <a:r>
                <a:rPr kumimoji="1"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标准演进计划</a:t>
              </a:r>
              <a:endPara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版本迭代演进的基础</a:t>
              </a:r>
              <a:endParaRPr kumimoji="1"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62B6568-5AD7-BDE7-2B62-80B15394253E}"/>
                </a:ext>
              </a:extLst>
            </p:cNvPr>
            <p:cNvSpPr txBox="1"/>
            <p:nvPr/>
          </p:nvSpPr>
          <p:spPr>
            <a:xfrm>
              <a:off x="4048634" y="2293157"/>
              <a:ext cx="4056896" cy="2451439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核心任务</a:t>
              </a:r>
              <a:endParaRPr kumimoji="1"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演进 </a:t>
              </a:r>
              <a:r>
                <a:rPr kumimoji="1" lang="en-US" altLang="zh-CN" sz="2000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openEuler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RISC-V 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版本</a:t>
              </a:r>
              <a:endPara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对齐 </a:t>
              </a:r>
              <a:r>
                <a:rPr kumimoji="1" lang="en-US" altLang="zh-CN" sz="2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RISC-V</a:t>
              </a:r>
              <a:r>
                <a:rPr kumimoji="1" lang="zh-CN" altLang="en-US" sz="2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Server</a:t>
              </a:r>
              <a:r>
                <a:rPr kumimoji="1" lang="zh-CN" altLang="en-US" sz="2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Platform</a:t>
              </a:r>
              <a:r>
                <a:rPr kumimoji="1" lang="zh-CN" altLang="en-US" sz="2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2000" b="1" dirty="0">
                  <a:solidFill>
                    <a:srgbClr val="FF0000"/>
                  </a:solidFill>
                  <a:highlight>
                    <a:srgbClr val="FFFF00"/>
                  </a:highlight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Spec</a:t>
              </a:r>
            </a:p>
            <a:p>
              <a:pPr algn="ctr"/>
              <a:r>
                <a: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将 </a:t>
              </a:r>
              <a:r>
                <a:rPr kumimoji="1"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OERV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打造为最好的 </a:t>
              </a:r>
              <a:endPara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RISC-V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服务器</a:t>
              </a:r>
              <a:r>
                <a: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发行版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5071409-CAE6-5ED1-C46C-9369FFF169F7}"/>
                </a:ext>
              </a:extLst>
            </p:cNvPr>
            <p:cNvSpPr/>
            <p:nvPr/>
          </p:nvSpPr>
          <p:spPr>
            <a:xfrm>
              <a:off x="3207167" y="5287301"/>
              <a:ext cx="2796691" cy="1570699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RVCK</a:t>
              </a:r>
              <a:endPara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内核同源计划</a:t>
              </a:r>
              <a:endPara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内核支持能力增强</a:t>
              </a:r>
              <a:endParaRPr kumimoji="1"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D9F3B0A6-72B9-7091-75E2-D05835070BCF}"/>
                </a:ext>
              </a:extLst>
            </p:cNvPr>
            <p:cNvSpPr/>
            <p:nvPr/>
          </p:nvSpPr>
          <p:spPr>
            <a:xfrm>
              <a:off x="6285422" y="5287301"/>
              <a:ext cx="2796691" cy="1570698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RAVA</a:t>
              </a:r>
              <a:endPara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测试补全计划</a:t>
              </a:r>
              <a:endPara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硬件支持质量增强</a:t>
              </a:r>
              <a:endParaRPr kumimoji="1"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B90DA31-2CEB-BC0D-1D66-C4A63A772944}"/>
                </a:ext>
              </a:extLst>
            </p:cNvPr>
            <p:cNvSpPr/>
            <p:nvPr/>
          </p:nvSpPr>
          <p:spPr>
            <a:xfrm>
              <a:off x="9054945" y="2957245"/>
              <a:ext cx="2796691" cy="1381038"/>
            </a:xfrm>
            <a:prstGeom prst="ellips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RVCI</a:t>
              </a:r>
            </a:p>
            <a:p>
              <a:pPr algn="ctr"/>
              <a:r>
                <a:rPr kumimoji="1" lang="zh-CN" alt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战略基建计划</a:t>
              </a:r>
              <a:endPara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上游供应能力增强</a:t>
              </a:r>
              <a:endParaRPr kumimoji="1" lang="zh-CN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11" name="右箭头 10">
              <a:extLst>
                <a:ext uri="{FF2B5EF4-FFF2-40B4-BE49-F238E27FC236}">
                  <a16:creationId xmlns:a16="http://schemas.microsoft.com/office/drawing/2014/main" id="{742CC0E8-4F87-731B-E748-78A7200F9A67}"/>
                </a:ext>
              </a:extLst>
            </p:cNvPr>
            <p:cNvSpPr/>
            <p:nvPr/>
          </p:nvSpPr>
          <p:spPr>
            <a:xfrm>
              <a:off x="3207060" y="3399943"/>
              <a:ext cx="733733" cy="61377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右箭头 11">
              <a:extLst>
                <a:ext uri="{FF2B5EF4-FFF2-40B4-BE49-F238E27FC236}">
                  <a16:creationId xmlns:a16="http://schemas.microsoft.com/office/drawing/2014/main" id="{A0B29D28-D413-17D0-CD28-24E5C5FA2342}"/>
                </a:ext>
              </a:extLst>
            </p:cNvPr>
            <p:cNvSpPr/>
            <p:nvPr/>
          </p:nvSpPr>
          <p:spPr>
            <a:xfrm rot="16200000">
              <a:off x="4343377" y="4718278"/>
              <a:ext cx="524270" cy="61377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右箭头 12">
              <a:extLst>
                <a:ext uri="{FF2B5EF4-FFF2-40B4-BE49-F238E27FC236}">
                  <a16:creationId xmlns:a16="http://schemas.microsoft.com/office/drawing/2014/main" id="{0BEC7EBE-5CDA-9C79-4B2B-D32598122F77}"/>
                </a:ext>
              </a:extLst>
            </p:cNvPr>
            <p:cNvSpPr/>
            <p:nvPr/>
          </p:nvSpPr>
          <p:spPr>
            <a:xfrm rot="16200000">
              <a:off x="7421632" y="4709061"/>
              <a:ext cx="524270" cy="61377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右箭头 13">
              <a:extLst>
                <a:ext uri="{FF2B5EF4-FFF2-40B4-BE49-F238E27FC236}">
                  <a16:creationId xmlns:a16="http://schemas.microsoft.com/office/drawing/2014/main" id="{A6A53B79-5D38-70B8-52A9-5501FFB660C9}"/>
                </a:ext>
              </a:extLst>
            </p:cNvPr>
            <p:cNvSpPr/>
            <p:nvPr/>
          </p:nvSpPr>
          <p:spPr>
            <a:xfrm rot="10800000">
              <a:off x="8177424" y="3399946"/>
              <a:ext cx="733733" cy="61377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8D87D01-678C-17D2-9E9D-F3DF3C3E574A}"/>
              </a:ext>
            </a:extLst>
          </p:cNvPr>
          <p:cNvSpPr txBox="1"/>
          <p:nvPr/>
        </p:nvSpPr>
        <p:spPr>
          <a:xfrm>
            <a:off x="2668905" y="182464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云服务基座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9BCE684-A3ED-A90F-7B76-5ED14CB5A754}"/>
              </a:ext>
            </a:extLst>
          </p:cNvPr>
          <p:cNvSpPr txBox="1"/>
          <p:nvPr/>
        </p:nvSpPr>
        <p:spPr>
          <a:xfrm>
            <a:off x="4586996" y="145467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高性能计算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957648-19D6-67EC-DABE-A42001FDB418}"/>
              </a:ext>
            </a:extLst>
          </p:cNvPr>
          <p:cNvSpPr txBox="1"/>
          <p:nvPr/>
        </p:nvSpPr>
        <p:spPr>
          <a:xfrm>
            <a:off x="6472567" y="1467082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AIPC</a:t>
            </a:r>
            <a:endParaRPr kumimoji="1" lang="zh-CN" altLang="en-US" sz="2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332BAE4-16C2-74DE-57BF-C96905161480}"/>
              </a:ext>
            </a:extLst>
          </p:cNvPr>
          <p:cNvSpPr txBox="1"/>
          <p:nvPr/>
        </p:nvSpPr>
        <p:spPr>
          <a:xfrm>
            <a:off x="8068609" y="200655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数据中心</a:t>
            </a:r>
          </a:p>
        </p:txBody>
      </p:sp>
      <p:sp>
        <p:nvSpPr>
          <p:cNvPr id="20" name="下箭头 19">
            <a:extLst>
              <a:ext uri="{FF2B5EF4-FFF2-40B4-BE49-F238E27FC236}">
                <a16:creationId xmlns:a16="http://schemas.microsoft.com/office/drawing/2014/main" id="{E7695FBA-FFA4-E49C-F299-3B69BE86CC3E}"/>
              </a:ext>
            </a:extLst>
          </p:cNvPr>
          <p:cNvSpPr/>
          <p:nvPr/>
        </p:nvSpPr>
        <p:spPr>
          <a:xfrm rot="8069678">
            <a:off x="4095760" y="2239395"/>
            <a:ext cx="381897" cy="8560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B7B777A1-B5EF-209D-AB67-7369C2D0EF3F}"/>
              </a:ext>
            </a:extLst>
          </p:cNvPr>
          <p:cNvSpPr/>
          <p:nvPr/>
        </p:nvSpPr>
        <p:spPr>
          <a:xfrm rot="9755115">
            <a:off x="5208197" y="1936507"/>
            <a:ext cx="381897" cy="8560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B21C1196-6103-A6F5-579A-7F9A622D86DF}"/>
              </a:ext>
            </a:extLst>
          </p:cNvPr>
          <p:cNvSpPr/>
          <p:nvPr/>
        </p:nvSpPr>
        <p:spPr>
          <a:xfrm rot="12874533">
            <a:off x="6281618" y="2025355"/>
            <a:ext cx="381897" cy="8560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下箭头 22">
            <a:extLst>
              <a:ext uri="{FF2B5EF4-FFF2-40B4-BE49-F238E27FC236}">
                <a16:creationId xmlns:a16="http://schemas.microsoft.com/office/drawing/2014/main" id="{4F7BBD77-1288-B7ED-DD2B-B9E59DC73845}"/>
              </a:ext>
            </a:extLst>
          </p:cNvPr>
          <p:cNvSpPr/>
          <p:nvPr/>
        </p:nvSpPr>
        <p:spPr>
          <a:xfrm rot="14677495">
            <a:off x="7252023" y="2338149"/>
            <a:ext cx="381897" cy="8560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89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67538-1AF8-3126-D0F9-332B42D2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标准演进与生态加速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ED7374-A7CB-6774-8588-1DCB6F485B60}"/>
              </a:ext>
            </a:extLst>
          </p:cNvPr>
          <p:cNvSpPr txBox="1"/>
          <p:nvPr/>
        </p:nvSpPr>
        <p:spPr>
          <a:xfrm>
            <a:off x="95421" y="1164823"/>
            <a:ext cx="6258074" cy="1982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A.    </a:t>
            </a:r>
            <a:r>
              <a:rPr lang="en-US" altLang="zh-CN" b="1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RVAize</a:t>
            </a:r>
            <a:r>
              <a:rPr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标准演进计划 （编译器）</a:t>
            </a:r>
            <a:endParaRPr lang="en-US" altLang="zh-CN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原则：官方版本基于主线 RVA 标准的必选部分指令集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目标：将 </a:t>
            </a:r>
            <a:r>
              <a:rPr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openEuler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RISC-V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打造成为新标准的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Tier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验证平台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方案：基于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LLVM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平行宇宙计划，提供基于 RVA 标准演进多套仓库、超前验证基于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、 H 等最新拓展软件栈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图形用户界面&#10;&#10;中度可信度描述已自动生成">
            <a:extLst>
              <a:ext uri="{FF2B5EF4-FFF2-40B4-BE49-F238E27FC236}">
                <a16:creationId xmlns:a16="http://schemas.microsoft.com/office/drawing/2014/main" id="{D0D1EEA1-2932-2977-43C7-A6A75B6A0C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1" y="3296006"/>
            <a:ext cx="4602041" cy="31981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EF0BCD-51A3-2AFD-BD66-06AD5FE607B0}"/>
              </a:ext>
            </a:extLst>
          </p:cNvPr>
          <p:cNvSpPr txBox="1"/>
          <p:nvPr/>
        </p:nvSpPr>
        <p:spPr>
          <a:xfrm>
            <a:off x="6856954" y="1168919"/>
            <a:ext cx="4131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B.    RVCI  </a:t>
            </a:r>
            <a:r>
              <a:rPr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战略基建计划 （测试观察）</a:t>
            </a:r>
            <a:endParaRPr lang="en-US" altLang="zh-CN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C5EC75-89F0-6DBD-4022-CDAD59717817}"/>
              </a:ext>
            </a:extLst>
          </p:cNvPr>
          <p:cNvSpPr/>
          <p:nvPr/>
        </p:nvSpPr>
        <p:spPr>
          <a:xfrm>
            <a:off x="6855042" y="1666588"/>
            <a:ext cx="3909493" cy="1157703"/>
          </a:xfrm>
          <a:prstGeom prst="rect">
            <a:avLst/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9" name="左箭头标注 8">
            <a:extLst>
              <a:ext uri="{FF2B5EF4-FFF2-40B4-BE49-F238E27FC236}">
                <a16:creationId xmlns:a16="http://schemas.microsoft.com/office/drawing/2014/main" id="{6291E8B6-4BAD-750F-C0CD-0851991A0E91}"/>
              </a:ext>
            </a:extLst>
          </p:cNvPr>
          <p:cNvSpPr/>
          <p:nvPr/>
        </p:nvSpPr>
        <p:spPr>
          <a:xfrm>
            <a:off x="9114999" y="3004550"/>
            <a:ext cx="2532380" cy="550605"/>
          </a:xfrm>
          <a:prstGeom prst="leftArrowCallout">
            <a:avLst/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0" name="上箭头标注 9">
            <a:extLst>
              <a:ext uri="{FF2B5EF4-FFF2-40B4-BE49-F238E27FC236}">
                <a16:creationId xmlns:a16="http://schemas.microsoft.com/office/drawing/2014/main" id="{85E34320-7147-D699-BF68-4221F392D6E2}"/>
              </a:ext>
            </a:extLst>
          </p:cNvPr>
          <p:cNvSpPr/>
          <p:nvPr/>
        </p:nvSpPr>
        <p:spPr>
          <a:xfrm>
            <a:off x="6773856" y="2809290"/>
            <a:ext cx="3537909" cy="2257255"/>
          </a:xfrm>
          <a:prstGeom prst="upArrowCallout">
            <a:avLst/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上箭头标注 10">
            <a:extLst>
              <a:ext uri="{FF2B5EF4-FFF2-40B4-BE49-F238E27FC236}">
                <a16:creationId xmlns:a16="http://schemas.microsoft.com/office/drawing/2014/main" id="{14AB9B49-CA9E-BD27-7972-215AB072219D}"/>
              </a:ext>
            </a:extLst>
          </p:cNvPr>
          <p:cNvSpPr/>
          <p:nvPr/>
        </p:nvSpPr>
        <p:spPr>
          <a:xfrm>
            <a:off x="6802669" y="5108561"/>
            <a:ext cx="2918596" cy="1532868"/>
          </a:xfrm>
          <a:prstGeom prst="upArrowCallout">
            <a:avLst/>
          </a:prstGeom>
          <a:solidFill>
            <a:schemeClr val="accent1">
              <a:lumMod val="75000"/>
              <a:alpha val="52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图片 103">
            <a:extLst>
              <a:ext uri="{FF2B5EF4-FFF2-40B4-BE49-F238E27FC236}">
                <a16:creationId xmlns:a16="http://schemas.microsoft.com/office/drawing/2014/main" id="{41559D56-E42A-62F5-6341-CC6CEADF1C5A}"/>
              </a:ext>
            </a:extLst>
          </p:cNvPr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39228" y="1823991"/>
            <a:ext cx="1123394" cy="305981"/>
          </a:xfrm>
          <a:prstGeom prst="rect">
            <a:avLst/>
          </a:prstGeom>
          <a:noFill/>
          <a:ln w="9525">
            <a:noFill/>
          </a:ln>
          <a:effectLst/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7A041B-6B69-9D6E-EE81-81C236844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3926" y="1823845"/>
            <a:ext cx="1183155" cy="283437"/>
          </a:xfrm>
          <a:prstGeom prst="rect">
            <a:avLst/>
          </a:prstGeom>
          <a:noFill/>
          <a:effectLst/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AF47AF4-CA8D-0258-45E4-232B717FE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982" y="2351727"/>
            <a:ext cx="1147017" cy="317848"/>
          </a:xfrm>
          <a:prstGeom prst="rect">
            <a:avLst/>
          </a:prstGeom>
          <a:noFill/>
          <a:effectLst/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7A1BEBD-95BD-9899-D29F-BDCA43B48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24" y="2252822"/>
            <a:ext cx="981591" cy="265029"/>
          </a:xfrm>
          <a:prstGeom prst="rect">
            <a:avLst/>
          </a:prstGeom>
          <a:noFill/>
          <a:effectLst/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37FDDBCE-2BD4-76C9-8C84-9473A4713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669" y="3937917"/>
            <a:ext cx="1248357" cy="373596"/>
          </a:xfrm>
          <a:prstGeom prst="rect">
            <a:avLst/>
          </a:prstGeom>
          <a:noFill/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8792D2-F54B-DD04-0094-83ED8764C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368" y="3892720"/>
            <a:ext cx="1248358" cy="404468"/>
          </a:xfrm>
          <a:prstGeom prst="rect">
            <a:avLst/>
          </a:prstGeom>
          <a:noFill/>
          <a:effectLst/>
        </p:spPr>
      </p:pic>
      <p:pic>
        <p:nvPicPr>
          <p:cNvPr id="18" name="Picture 20">
            <a:extLst>
              <a:ext uri="{FF2B5EF4-FFF2-40B4-BE49-F238E27FC236}">
                <a16:creationId xmlns:a16="http://schemas.microsoft.com/office/drawing/2014/main" id="{3F94FCDC-1497-92D1-B0C1-88FF4FD6A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93" y="4614231"/>
            <a:ext cx="1139312" cy="191612"/>
          </a:xfrm>
          <a:prstGeom prst="rect">
            <a:avLst/>
          </a:prstGeom>
          <a:noFill/>
          <a:effectLst/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BBA1668E-0168-9171-E263-04DB19B15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473" y="3720303"/>
            <a:ext cx="670427" cy="749301"/>
          </a:xfrm>
          <a:prstGeom prst="rect">
            <a:avLst/>
          </a:prstGeom>
          <a:noFill/>
          <a:effectLst/>
        </p:spPr>
      </p:pic>
      <p:pic>
        <p:nvPicPr>
          <p:cNvPr id="20" name="Picture 24" descr="Tux the penguin">
            <a:extLst>
              <a:ext uri="{FF2B5EF4-FFF2-40B4-BE49-F238E27FC236}">
                <a16:creationId xmlns:a16="http://schemas.microsoft.com/office/drawing/2014/main" id="{7ACAFC91-7139-E5CA-4900-7AE8DC3E7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038" y="1751650"/>
            <a:ext cx="415692" cy="493288"/>
          </a:xfrm>
          <a:prstGeom prst="rect">
            <a:avLst/>
          </a:prstGeom>
          <a:noFill/>
          <a:effectLst/>
        </p:spPr>
      </p:pic>
      <p:pic>
        <p:nvPicPr>
          <p:cNvPr id="21" name="Picture 26">
            <a:extLst>
              <a:ext uri="{FF2B5EF4-FFF2-40B4-BE49-F238E27FC236}">
                <a16:creationId xmlns:a16="http://schemas.microsoft.com/office/drawing/2014/main" id="{5463191C-5D25-96DB-D088-0F9E0B7A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62" y="2379602"/>
            <a:ext cx="894374" cy="336950"/>
          </a:xfrm>
          <a:prstGeom prst="rect">
            <a:avLst/>
          </a:prstGeom>
          <a:noFill/>
          <a:effectLst/>
        </p:spPr>
      </p:pic>
      <p:pic>
        <p:nvPicPr>
          <p:cNvPr id="22" name="Picture 34">
            <a:extLst>
              <a:ext uri="{FF2B5EF4-FFF2-40B4-BE49-F238E27FC236}">
                <a16:creationId xmlns:a16="http://schemas.microsoft.com/office/drawing/2014/main" id="{85A87DE9-5727-CB63-826E-366B13BF9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491" y="4518943"/>
            <a:ext cx="1179774" cy="373596"/>
          </a:xfrm>
          <a:prstGeom prst="rect">
            <a:avLst/>
          </a:prstGeom>
          <a:noFill/>
          <a:effectLst/>
        </p:spPr>
      </p:pic>
      <p:pic>
        <p:nvPicPr>
          <p:cNvPr id="23" name="Picture 38">
            <a:extLst>
              <a:ext uri="{FF2B5EF4-FFF2-40B4-BE49-F238E27FC236}">
                <a16:creationId xmlns:a16="http://schemas.microsoft.com/office/drawing/2014/main" id="{78B053E5-E739-2FCB-CD2A-F324F0D25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117" y="5775353"/>
            <a:ext cx="531676" cy="517498"/>
          </a:xfrm>
          <a:prstGeom prst="rect">
            <a:avLst/>
          </a:prstGeom>
          <a:noFill/>
          <a:ln>
            <a:solidFill>
              <a:schemeClr val="accent5">
                <a:alpha val="52000"/>
              </a:schemeClr>
            </a:solidFill>
          </a:ln>
          <a:effectLst/>
        </p:spPr>
      </p:pic>
      <p:pic>
        <p:nvPicPr>
          <p:cNvPr id="24" name="图形 23" descr="服务器 轮廓">
            <a:extLst>
              <a:ext uri="{FF2B5EF4-FFF2-40B4-BE49-F238E27FC236}">
                <a16:creationId xmlns:a16="http://schemas.microsoft.com/office/drawing/2014/main" id="{8893D028-F4BB-4029-4EB3-C6B3EA5FE4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34522" y="5921423"/>
            <a:ext cx="695088" cy="695088"/>
          </a:xfrm>
          <a:prstGeom prst="rect">
            <a:avLst/>
          </a:prstGeom>
          <a:effectLst/>
        </p:spPr>
      </p:pic>
      <p:pic>
        <p:nvPicPr>
          <p:cNvPr id="25" name="图形 24" descr="服务器 轮廓">
            <a:extLst>
              <a:ext uri="{FF2B5EF4-FFF2-40B4-BE49-F238E27FC236}">
                <a16:creationId xmlns:a16="http://schemas.microsoft.com/office/drawing/2014/main" id="{35FC4294-3289-E610-2AA9-F1DD3EFC31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78603" y="5787430"/>
            <a:ext cx="695088" cy="695088"/>
          </a:xfrm>
          <a:prstGeom prst="rect">
            <a:avLst/>
          </a:prstGeom>
          <a:effectLst/>
        </p:spPr>
      </p:pic>
      <p:sp>
        <p:nvSpPr>
          <p:cNvPr id="26" name="AutoShape 44" descr="Bamboo">
            <a:extLst>
              <a:ext uri="{FF2B5EF4-FFF2-40B4-BE49-F238E27FC236}">
                <a16:creationId xmlns:a16="http://schemas.microsoft.com/office/drawing/2014/main" id="{ACB0E869-7769-5072-E771-7B655B1F78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83976" y="3876826"/>
            <a:ext cx="304800" cy="304800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7" name="Picture 54">
            <a:extLst>
              <a:ext uri="{FF2B5EF4-FFF2-40B4-BE49-F238E27FC236}">
                <a16:creationId xmlns:a16="http://schemas.microsoft.com/office/drawing/2014/main" id="{E3787A6C-3876-8E98-EEF6-5FE0B2656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376" y="3089645"/>
            <a:ext cx="1524000" cy="393700"/>
          </a:xfrm>
          <a:prstGeom prst="rect">
            <a:avLst/>
          </a:prstGeom>
          <a:noFill/>
          <a:effectLst/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099930F-E80D-6FD3-638F-BBBAF30315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36668" y="5191412"/>
            <a:ext cx="2082010" cy="10481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1766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FB78F-60F1-5A50-6240-28CFEF3E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内核同源与测试加强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268F8B-943B-75A8-AC61-31E69274F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84" y="5605539"/>
            <a:ext cx="2130202" cy="546890"/>
          </a:xfrm>
          <a:prstGeom prst="rect">
            <a:avLst/>
          </a:prstGeom>
          <a:effectLst/>
        </p:spPr>
      </p:pic>
      <p:pic>
        <p:nvPicPr>
          <p:cNvPr id="6" name="Picture 54" descr="sophgo logo">
            <a:extLst>
              <a:ext uri="{FF2B5EF4-FFF2-40B4-BE49-F238E27FC236}">
                <a16:creationId xmlns:a16="http://schemas.microsoft.com/office/drawing/2014/main" id="{B5D99630-F099-2EF0-31A9-43FE3B134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95" y="5663177"/>
            <a:ext cx="1233183" cy="43161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CDA0E348-1648-DD7A-61DF-05EAD3953B8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492" y="5605539"/>
            <a:ext cx="1394529" cy="490176"/>
          </a:xfrm>
          <a:prstGeom prst="rect">
            <a:avLst/>
          </a:prstGeom>
          <a:effectLst/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86782C59-03C5-5554-B2C2-CBDCBA00DA1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5" y="5633896"/>
            <a:ext cx="1744265" cy="495932"/>
          </a:xfrm>
          <a:prstGeom prst="rect">
            <a:avLst/>
          </a:prstGeom>
          <a:effectLst/>
        </p:spPr>
      </p:pic>
      <p:pic>
        <p:nvPicPr>
          <p:cNvPr id="9" name="Picture 2" descr="进迭时空- 以RISC-V架构数智未来- 进迭时空">
            <a:extLst>
              <a:ext uri="{FF2B5EF4-FFF2-40B4-BE49-F238E27FC236}">
                <a16:creationId xmlns:a16="http://schemas.microsoft.com/office/drawing/2014/main" id="{AA7B12F6-FF8A-B415-5B8B-67ACE8D2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80" y="5639652"/>
            <a:ext cx="1800359" cy="49017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香山 Logo">
            <a:extLst>
              <a:ext uri="{FF2B5EF4-FFF2-40B4-BE49-F238E27FC236}">
                <a16:creationId xmlns:a16="http://schemas.microsoft.com/office/drawing/2014/main" id="{7B3D13C1-77C9-C9B7-9170-8CB0AA34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233" y="5186705"/>
            <a:ext cx="1074745" cy="107474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F8A2C83-EB52-7130-7AF0-F201E421B6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83268" y="5491852"/>
            <a:ext cx="1943100" cy="717550"/>
          </a:xfrm>
          <a:prstGeom prst="rect">
            <a:avLst/>
          </a:prstGeom>
          <a:effectLst/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57B8FE31-32A5-2C80-5837-2F95FCA93280}"/>
              </a:ext>
            </a:extLst>
          </p:cNvPr>
          <p:cNvGrpSpPr/>
          <p:nvPr/>
        </p:nvGrpSpPr>
        <p:grpSpPr>
          <a:xfrm>
            <a:off x="460793" y="1723555"/>
            <a:ext cx="6014386" cy="3134018"/>
            <a:chOff x="398861" y="1457217"/>
            <a:chExt cx="9430429" cy="5122593"/>
          </a:xfrm>
          <a:effectLst/>
        </p:grpSpPr>
        <p:graphicFrame>
          <p:nvGraphicFramePr>
            <p:cNvPr id="13" name="图示 12">
              <a:extLst>
                <a:ext uri="{FF2B5EF4-FFF2-40B4-BE49-F238E27FC236}">
                  <a16:creationId xmlns:a16="http://schemas.microsoft.com/office/drawing/2014/main" id="{15546C09-5B0F-0B83-32BD-883AFDD10173}"/>
                </a:ext>
              </a:extLst>
            </p:cNvPr>
            <p:cNvGraphicFramePr/>
            <p:nvPr/>
          </p:nvGraphicFramePr>
          <p:xfrm>
            <a:off x="1334325" y="1482652"/>
            <a:ext cx="7869962" cy="46418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1" r:lo="rId12" r:qs="rId13" r:cs="rId14"/>
            </a:graphicData>
          </a:graphic>
        </p:graphicFrame>
        <p:pic>
          <p:nvPicPr>
            <p:cNvPr id="14" name="图片 13" descr="停止标志&#10;&#10;中度可信度描述已自动生成">
              <a:extLst>
                <a:ext uri="{FF2B5EF4-FFF2-40B4-BE49-F238E27FC236}">
                  <a16:creationId xmlns:a16="http://schemas.microsoft.com/office/drawing/2014/main" id="{B0626C30-7F00-6211-B009-AA8663A53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861" y="1457217"/>
              <a:ext cx="9430429" cy="4649021"/>
            </a:xfrm>
            <a:prstGeom prst="rect">
              <a:avLst/>
            </a:prstGeom>
          </p:spPr>
        </p:pic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B6028B90-6DE8-768F-4B9C-3CE1326D469E}"/>
                </a:ext>
              </a:extLst>
            </p:cNvPr>
            <p:cNvSpPr/>
            <p:nvPr/>
          </p:nvSpPr>
          <p:spPr>
            <a:xfrm>
              <a:off x="908690" y="3230744"/>
              <a:ext cx="6626516" cy="1807737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45217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C866650-4408-797E-B83C-91F87D775310}"/>
                </a:ext>
              </a:extLst>
            </p:cNvPr>
            <p:cNvSpPr txBox="1"/>
            <p:nvPr/>
          </p:nvSpPr>
          <p:spPr>
            <a:xfrm>
              <a:off x="1115730" y="3587281"/>
              <a:ext cx="2084402" cy="1056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OLK</a:t>
              </a:r>
              <a:r>
                <a:rPr kumimoji="1"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6.6/</a:t>
              </a:r>
            </a:p>
            <a:p>
              <a:pPr algn="ctr"/>
              <a:r>
                <a:rPr kumimoji="1"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Upstream</a:t>
              </a:r>
              <a:endPara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61BAEBB-223F-A9AE-BDB0-02E672CA6B86}"/>
                </a:ext>
              </a:extLst>
            </p:cNvPr>
            <p:cNvSpPr txBox="1"/>
            <p:nvPr/>
          </p:nvSpPr>
          <p:spPr>
            <a:xfrm>
              <a:off x="2483730" y="1852936"/>
              <a:ext cx="5176039" cy="60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Application</a:t>
              </a:r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Software</a:t>
              </a:r>
              <a:endPara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E63894E-E158-5CEA-626C-30C34ABF69C1}"/>
                </a:ext>
              </a:extLst>
            </p:cNvPr>
            <p:cNvSpPr txBox="1"/>
            <p:nvPr/>
          </p:nvSpPr>
          <p:spPr>
            <a:xfrm>
              <a:off x="3259254" y="2782678"/>
              <a:ext cx="3624990" cy="5030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Libs/Middleware</a:t>
              </a:r>
              <a:endParaRPr kumimoji="1"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E1A9AD1-02DF-A409-C75E-394C06CF9D28}"/>
                </a:ext>
              </a:extLst>
            </p:cNvPr>
            <p:cNvSpPr txBox="1"/>
            <p:nvPr/>
          </p:nvSpPr>
          <p:spPr>
            <a:xfrm>
              <a:off x="3183119" y="3527517"/>
              <a:ext cx="2363636" cy="4527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Kernel: RVCK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D77A812-A51B-51F2-9201-4A753A7D07DB}"/>
                </a:ext>
              </a:extLst>
            </p:cNvPr>
            <p:cNvSpPr txBox="1"/>
            <p:nvPr/>
          </p:nvSpPr>
          <p:spPr>
            <a:xfrm>
              <a:off x="5623254" y="3535587"/>
              <a:ext cx="1516085" cy="415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05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Toolchain: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0BBA693-4B58-2515-EB43-68C50B1B2DA4}"/>
                </a:ext>
              </a:extLst>
            </p:cNvPr>
            <p:cNvSpPr txBox="1"/>
            <p:nvPr/>
          </p:nvSpPr>
          <p:spPr>
            <a:xfrm>
              <a:off x="3106263" y="4138748"/>
              <a:ext cx="4072888" cy="503065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ISA: RISC-V</a:t>
              </a:r>
              <a:endParaRPr kumimoji="1"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619B613-BD6A-6D05-F767-CB5B1555AB24}"/>
                </a:ext>
              </a:extLst>
            </p:cNvPr>
            <p:cNvSpPr txBox="1"/>
            <p:nvPr/>
          </p:nvSpPr>
          <p:spPr>
            <a:xfrm>
              <a:off x="3854978" y="5023038"/>
              <a:ext cx="2433547" cy="55337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CPU/SoC/Board</a:t>
              </a:r>
              <a:endParaRPr kumimoji="1"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右箭头 22">
              <a:extLst>
                <a:ext uri="{FF2B5EF4-FFF2-40B4-BE49-F238E27FC236}">
                  <a16:creationId xmlns:a16="http://schemas.microsoft.com/office/drawing/2014/main" id="{E30B1711-6741-5B37-65A4-072C63B69CAD}"/>
                </a:ext>
              </a:extLst>
            </p:cNvPr>
            <p:cNvSpPr/>
            <p:nvPr/>
          </p:nvSpPr>
          <p:spPr>
            <a:xfrm rot="19661775">
              <a:off x="560271" y="2446444"/>
              <a:ext cx="1564272" cy="1277089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Support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右箭头 23">
              <a:extLst>
                <a:ext uri="{FF2B5EF4-FFF2-40B4-BE49-F238E27FC236}">
                  <a16:creationId xmlns:a16="http://schemas.microsoft.com/office/drawing/2014/main" id="{4ED48579-B787-531B-3E70-E14EF5644AA8}"/>
                </a:ext>
              </a:extLst>
            </p:cNvPr>
            <p:cNvSpPr/>
            <p:nvPr/>
          </p:nvSpPr>
          <p:spPr>
            <a:xfrm rot="908290">
              <a:off x="547734" y="5064581"/>
              <a:ext cx="1751322" cy="759676"/>
            </a:xfrm>
            <a:prstGeom prst="right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" altLang="zh-CN" sz="105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Support</a:t>
              </a:r>
              <a:endParaRPr kumimoji="1" lang="zh-CN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E14C5E6-D86D-CA72-B298-76BFD73512D3}"/>
                </a:ext>
              </a:extLst>
            </p:cNvPr>
            <p:cNvSpPr txBox="1"/>
            <p:nvPr/>
          </p:nvSpPr>
          <p:spPr>
            <a:xfrm>
              <a:off x="1476777" y="5925825"/>
              <a:ext cx="7305953" cy="6539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OLK: </a:t>
              </a:r>
              <a:r>
                <a:rPr kumimoji="1" lang="en-US" altLang="zh-CN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openEuler</a:t>
              </a:r>
              <a:r>
                <a:rPr kumimoji="1"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Linux</a:t>
              </a:r>
              <a:r>
                <a:rPr kumimoji="1"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Kernel</a:t>
              </a:r>
              <a:r>
                <a:rPr kumimoji="1" lang="zh-CN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</a:t>
              </a:r>
              <a:r>
                <a:rPr kumimoji="1" lang="en-US" altLang="zh-C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RVCK: RISC-V Common Kernel</a:t>
              </a:r>
            </a:p>
            <a:p>
              <a:pPr algn="ctr"/>
              <a:endParaRPr kumimoji="1" lang="en-US" altLang="zh-CN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BF91ACF2-D0F7-9B42-2362-6B9CC1FAD7FC}"/>
              </a:ext>
            </a:extLst>
          </p:cNvPr>
          <p:cNvSpPr txBox="1"/>
          <p:nvPr/>
        </p:nvSpPr>
        <p:spPr>
          <a:xfrm>
            <a:off x="694004" y="4662642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https://github.com/RVCK-Project/kernel-6.6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B7E10BB-B76C-3426-9DAB-773FC6C8B2D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58723" y="1989614"/>
            <a:ext cx="4900922" cy="278804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5B981AAA-FB11-010D-A86F-D7D8AB4F17D7}"/>
              </a:ext>
            </a:extLst>
          </p:cNvPr>
          <p:cNvSpPr/>
          <p:nvPr/>
        </p:nvSpPr>
        <p:spPr>
          <a:xfrm>
            <a:off x="5803901" y="2762204"/>
            <a:ext cx="772428" cy="1107996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66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348DFAE-CC05-5F1E-BE1F-8ED71E59FD1B}"/>
              </a:ext>
            </a:extLst>
          </p:cNvPr>
          <p:cNvSpPr txBox="1"/>
          <p:nvPr/>
        </p:nvSpPr>
        <p:spPr>
          <a:xfrm>
            <a:off x="1213135" y="1266329"/>
            <a:ext cx="5019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C. </a:t>
            </a:r>
            <a:r>
              <a:rPr kumimoji="1" lang="en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RVCK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内核同源计划（硬件生态与稳定内核）</a:t>
            </a:r>
            <a:endParaRPr kumimoji="1"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174FB60-551C-FF95-8D49-1DB65A50209E}"/>
              </a:ext>
            </a:extLst>
          </p:cNvPr>
          <p:cNvSpPr txBox="1"/>
          <p:nvPr/>
        </p:nvSpPr>
        <p:spPr>
          <a:xfrm>
            <a:off x="7472587" y="1238983"/>
            <a:ext cx="389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D. RAVA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测试补全计划 （测试能力）</a:t>
            </a:r>
            <a:endParaRPr kumimoji="1" lang="en-US" altLang="zh-CN" sz="1800" b="1" dirty="0">
              <a:solidFill>
                <a:schemeClr val="tx1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244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9C310-7044-E27B-05B2-E4DAC2B5F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RISC-V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</a:t>
            </a:r>
            <a:r>
              <a:rPr kumimoji="1" lang="zh-CN" altLang="en-US" dirty="0"/>
              <a:t> 视角的异构计算生态现状</a:t>
            </a:r>
            <a:endParaRPr kumimoji="1"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730A5B-90BA-2039-C449-A3AC761C84F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946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0C22D-5715-E9C7-6F6B-1DA611A5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异构计算的生态概览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0E1CFC-883A-8388-1642-E6FCADFEF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696" y="992653"/>
            <a:ext cx="8910537" cy="526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7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8A1176-620F-CC68-649C-20DB51B5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跨架构的开源计算框架正在发展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D8BE42-E3F5-047F-6034-760739835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79" y="869907"/>
            <a:ext cx="6896100" cy="28202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8D8833-E9DF-73B4-E269-9CDEF3A4A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251" y="1850587"/>
            <a:ext cx="3670570" cy="31568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0F27201-1D58-B076-B65D-0C653844E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651" y="3690173"/>
            <a:ext cx="6896100" cy="2940795"/>
          </a:xfrm>
          <a:prstGeom prst="rect">
            <a:avLst/>
          </a:prstGeom>
        </p:spPr>
      </p:pic>
      <p:sp>
        <p:nvSpPr>
          <p:cNvPr id="8" name="框架 7">
            <a:extLst>
              <a:ext uri="{FF2B5EF4-FFF2-40B4-BE49-F238E27FC236}">
                <a16:creationId xmlns:a16="http://schemas.microsoft.com/office/drawing/2014/main" id="{5AFEA82B-B6E6-9A7C-B580-621BC8D42E61}"/>
              </a:ext>
            </a:extLst>
          </p:cNvPr>
          <p:cNvSpPr/>
          <p:nvPr/>
        </p:nvSpPr>
        <p:spPr>
          <a:xfrm>
            <a:off x="2538919" y="5515583"/>
            <a:ext cx="1507787" cy="38910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9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C6E79-7D79-3F73-FFE2-903D4D9A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RISC-V</a:t>
            </a:r>
            <a:r>
              <a:rPr kumimoji="1" lang="zh-CN" altLang="en-US" dirty="0"/>
              <a:t> 开源异构生态正在飞速发展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04DC89D-6DE0-4E21-DF8E-780CDAEB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66" y="2434906"/>
            <a:ext cx="4795159" cy="360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57C3DB-FC80-E651-DD6B-4D59E8ECE557}"/>
              </a:ext>
            </a:extLst>
          </p:cNvPr>
          <p:cNvSpPr txBox="1"/>
          <p:nvPr/>
        </p:nvSpPr>
        <p:spPr>
          <a:xfrm>
            <a:off x="665094" y="1070165"/>
            <a:ext cx="105917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“</a:t>
            </a:r>
            <a:r>
              <a:rPr lang="en-US" altLang="zh-CN" b="0" i="0" dirty="0">
                <a:effectLst/>
                <a:latin typeface="-apple-system"/>
              </a:rPr>
              <a:t>《</a:t>
            </a:r>
            <a:r>
              <a:rPr lang="zh-CN" altLang="en-US" b="0" i="0" dirty="0">
                <a:effectLst/>
                <a:latin typeface="-apple-system"/>
              </a:rPr>
              <a:t>量化研究方法</a:t>
            </a:r>
            <a:r>
              <a:rPr lang="en-US" altLang="zh-CN" b="0" i="0" dirty="0">
                <a:effectLst/>
                <a:latin typeface="-apple-system"/>
              </a:rPr>
              <a:t>》</a:t>
            </a:r>
            <a:r>
              <a:rPr lang="zh-CN" altLang="en-US" b="0" i="0" dirty="0">
                <a:effectLst/>
                <a:latin typeface="-apple-system"/>
              </a:rPr>
              <a:t>中提到了向量处理单元与多线程</a:t>
            </a:r>
            <a:r>
              <a:rPr lang="en" altLang="zh-CN" b="0" i="0" dirty="0">
                <a:effectLst/>
                <a:latin typeface="-apple-system"/>
              </a:rPr>
              <a:t>GPU</a:t>
            </a:r>
            <a:r>
              <a:rPr lang="zh-CN" altLang="en-US" b="0" i="0" dirty="0">
                <a:effectLst/>
                <a:latin typeface="-apple-system"/>
              </a:rPr>
              <a:t>在</a:t>
            </a:r>
            <a:r>
              <a:rPr lang="en" altLang="zh-CN" b="0" i="0" dirty="0">
                <a:effectLst/>
                <a:latin typeface="-apple-system"/>
              </a:rPr>
              <a:t>SIMD</a:t>
            </a:r>
            <a:r>
              <a:rPr lang="zh-CN" altLang="en-US" b="0" i="0" dirty="0">
                <a:effectLst/>
                <a:latin typeface="-apple-system"/>
              </a:rPr>
              <a:t>层面上的工作形式十分相似，向量处理器的车道与多线程</a:t>
            </a:r>
            <a:r>
              <a:rPr lang="en" altLang="zh-CN" b="0" i="0" dirty="0">
                <a:effectLst/>
                <a:latin typeface="-apple-system"/>
              </a:rPr>
              <a:t>SIMD</a:t>
            </a:r>
            <a:r>
              <a:rPr lang="zh-CN" altLang="en-US" b="0" i="0" dirty="0">
                <a:effectLst/>
                <a:latin typeface="-apple-system"/>
              </a:rPr>
              <a:t>的线程是相似的。区别在于通常</a:t>
            </a:r>
            <a:r>
              <a:rPr lang="en" altLang="zh-CN" b="0" i="0" dirty="0">
                <a:effectLst/>
                <a:latin typeface="-apple-system"/>
              </a:rPr>
              <a:t>GPGPU</a:t>
            </a:r>
            <a:r>
              <a:rPr lang="zh-CN" altLang="en-US" b="0" i="0" dirty="0">
                <a:effectLst/>
                <a:latin typeface="-apple-system"/>
              </a:rPr>
              <a:t>的硬件单元更多，</a:t>
            </a:r>
            <a:r>
              <a:rPr lang="en" altLang="zh-CN" b="0" i="0" dirty="0">
                <a:effectLst/>
                <a:latin typeface="-apple-system"/>
              </a:rPr>
              <a:t>chime</a:t>
            </a:r>
            <a:r>
              <a:rPr lang="zh-CN" altLang="en" b="0" i="0" dirty="0">
                <a:effectLst/>
                <a:latin typeface="-apple-system"/>
              </a:rPr>
              <a:t>（</a:t>
            </a:r>
            <a:r>
              <a:rPr lang="zh-CN" altLang="en-US" b="0" i="0" dirty="0">
                <a:effectLst/>
                <a:latin typeface="-apple-system"/>
              </a:rPr>
              <a:t>钟鸣）更短，向量处理器通过深度流水线化的访问来隐藏延迟，</a:t>
            </a:r>
            <a:r>
              <a:rPr lang="en" altLang="zh-CN" b="0" i="0" dirty="0">
                <a:effectLst/>
                <a:latin typeface="-apple-system"/>
              </a:rPr>
              <a:t>GPGPU</a:t>
            </a:r>
            <a:r>
              <a:rPr lang="zh-CN" altLang="en-US" b="0" i="0" dirty="0">
                <a:effectLst/>
                <a:latin typeface="-apple-system"/>
              </a:rPr>
              <a:t>则是通过同时多</a:t>
            </a:r>
            <a:r>
              <a:rPr lang="en" altLang="zh-CN" b="0" i="0" dirty="0">
                <a:effectLst/>
                <a:latin typeface="-apple-system"/>
              </a:rPr>
              <a:t>warp</a:t>
            </a:r>
            <a:r>
              <a:rPr lang="zh-CN" altLang="en-US" b="0" i="0" dirty="0">
                <a:effectLst/>
                <a:latin typeface="-apple-system"/>
              </a:rPr>
              <a:t>切换来隐藏延迟。因此在向量层面的操作上，</a:t>
            </a:r>
            <a:r>
              <a:rPr lang="en" altLang="zh-CN" b="0" i="0" dirty="0">
                <a:effectLst/>
                <a:latin typeface="-apple-system"/>
              </a:rPr>
              <a:t>RVV</a:t>
            </a:r>
            <a:r>
              <a:rPr lang="zh-CN" altLang="en-US" b="0" i="0" dirty="0">
                <a:effectLst/>
                <a:latin typeface="-apple-system"/>
              </a:rPr>
              <a:t>足以覆盖住</a:t>
            </a:r>
            <a:r>
              <a:rPr lang="en" altLang="zh-CN" b="0" i="0" dirty="0">
                <a:effectLst/>
                <a:latin typeface="-apple-system"/>
              </a:rPr>
              <a:t>GPGPU</a:t>
            </a:r>
            <a:r>
              <a:rPr lang="zh-CN" altLang="en-US" b="0" i="0" dirty="0">
                <a:effectLst/>
                <a:latin typeface="-apple-system"/>
              </a:rPr>
              <a:t>中的操作。”</a:t>
            </a:r>
            <a:endParaRPr lang="zh-CN" altLang="en-US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7D66DCCB-E618-96E3-38B5-1B54D4DD87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71225" y="345469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EDF40868-DE0E-3707-E9F2-FF492107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392" y="2434906"/>
            <a:ext cx="4885653" cy="214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77A137-F773-4653-F975-89105A0D3A67}"/>
              </a:ext>
            </a:extLst>
          </p:cNvPr>
          <p:cNvSpPr txBox="1"/>
          <p:nvPr/>
        </p:nvSpPr>
        <p:spPr>
          <a:xfrm>
            <a:off x="6378537" y="4666687"/>
            <a:ext cx="45233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E3E3E"/>
                </a:solidFill>
                <a:effectLst/>
              </a:rPr>
              <a:t>观察：</a:t>
            </a:r>
            <a:endParaRPr lang="en-US" altLang="zh-CN" dirty="0">
              <a:solidFill>
                <a:srgbClr val="3E3E3E"/>
              </a:solidFill>
              <a:effectLst/>
            </a:endParaRPr>
          </a:p>
          <a:p>
            <a:r>
              <a:rPr lang="zh-CN" altLang="en-US" dirty="0">
                <a:solidFill>
                  <a:srgbClr val="3E3E3E"/>
                </a:solidFill>
                <a:effectLst/>
              </a:rPr>
              <a:t> </a:t>
            </a:r>
            <a:r>
              <a:rPr lang="en-US" altLang="zh-CN" dirty="0">
                <a:solidFill>
                  <a:srgbClr val="3E3E3E"/>
                </a:solidFill>
                <a:effectLst/>
              </a:rPr>
              <a:t>&gt;&gt; </a:t>
            </a:r>
            <a:r>
              <a:rPr lang="zh-CN" altLang="en-US" dirty="0">
                <a:solidFill>
                  <a:srgbClr val="3E3E3E"/>
                </a:solidFill>
                <a:effectLst/>
              </a:rPr>
              <a:t>开源的 </a:t>
            </a:r>
            <a:r>
              <a:rPr lang="en-US" altLang="zh-CN" dirty="0">
                <a:solidFill>
                  <a:srgbClr val="3E3E3E"/>
                </a:solidFill>
                <a:effectLst/>
              </a:rPr>
              <a:t>RISC-V</a:t>
            </a:r>
            <a:r>
              <a:rPr lang="zh-CN" altLang="en-US" dirty="0">
                <a:solidFill>
                  <a:srgbClr val="3E3E3E"/>
                </a:solidFill>
                <a:effectLst/>
              </a:rPr>
              <a:t> 系 </a:t>
            </a:r>
            <a:r>
              <a:rPr lang="en-US" altLang="zh-CN" dirty="0">
                <a:solidFill>
                  <a:srgbClr val="3E3E3E"/>
                </a:solidFill>
                <a:effectLst/>
              </a:rPr>
              <a:t>GPU</a:t>
            </a:r>
            <a:r>
              <a:rPr lang="zh-CN" altLang="en-US" dirty="0">
                <a:solidFill>
                  <a:srgbClr val="3E3E3E"/>
                </a:solidFill>
                <a:effectLst/>
              </a:rPr>
              <a:t> 基本上都基于 </a:t>
            </a:r>
            <a:r>
              <a:rPr lang="en" altLang="zh-CN" b="1" dirty="0">
                <a:solidFill>
                  <a:srgbClr val="3E3E3E"/>
                </a:solidFill>
                <a:effectLst/>
              </a:rPr>
              <a:t>LLVM</a:t>
            </a:r>
            <a:r>
              <a:rPr lang="zh-CN" altLang="en-US" b="1" dirty="0">
                <a:solidFill>
                  <a:srgbClr val="3E3E3E"/>
                </a:solidFill>
                <a:effectLst/>
              </a:rPr>
              <a:t> 工具链</a:t>
            </a:r>
            <a:r>
              <a:rPr lang="zh-CN" altLang="en-US" dirty="0">
                <a:solidFill>
                  <a:srgbClr val="3E3E3E"/>
                </a:solidFill>
                <a:effectLst/>
              </a:rPr>
              <a:t>完成 </a:t>
            </a:r>
            <a:r>
              <a:rPr lang="en" altLang="zh-CN" dirty="0">
                <a:solidFill>
                  <a:srgbClr val="3E3E3E"/>
                </a:solidFill>
                <a:effectLst/>
              </a:rPr>
              <a:t>GPGPU</a:t>
            </a:r>
            <a:r>
              <a:rPr lang="zh-CN" altLang="en-US" dirty="0">
                <a:solidFill>
                  <a:srgbClr val="3E3E3E"/>
                </a:solidFill>
                <a:effectLst/>
              </a:rPr>
              <a:t> 编译器的开发，并支持</a:t>
            </a:r>
            <a:r>
              <a:rPr lang="en" altLang="zh-CN" dirty="0">
                <a:solidFill>
                  <a:srgbClr val="3E3E3E"/>
                </a:solidFill>
                <a:effectLst/>
              </a:rPr>
              <a:t>OpenCL</a:t>
            </a:r>
            <a:r>
              <a:rPr lang="zh-CN" altLang="en-US" dirty="0">
                <a:solidFill>
                  <a:srgbClr val="3E3E3E"/>
                </a:solidFill>
                <a:effectLst/>
              </a:rPr>
              <a:t>开源并行编程框架</a:t>
            </a:r>
            <a:r>
              <a:rPr lang="en-US" altLang="zh-CN" dirty="0">
                <a:solidFill>
                  <a:srgbClr val="3E3E3E"/>
                </a:solidFill>
              </a:rPr>
              <a:t> </a:t>
            </a:r>
            <a:r>
              <a:rPr lang="en-US" altLang="zh-CN" dirty="0">
                <a:solidFill>
                  <a:srgbClr val="3E3E3E"/>
                </a:solidFill>
                <a:effectLst/>
              </a:rPr>
              <a:t>&lt;&lt;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1F5307-06C5-9632-9A4E-5D137BA9E459}"/>
              </a:ext>
            </a:extLst>
          </p:cNvPr>
          <p:cNvSpPr txBox="1"/>
          <p:nvPr/>
        </p:nvSpPr>
        <p:spPr>
          <a:xfrm>
            <a:off x="6857021" y="6144015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888888"/>
                </a:solidFill>
              </a:rPr>
              <a:t>来源：</a:t>
            </a:r>
            <a:r>
              <a:rPr lang="zh-CN" altLang="en-US" dirty="0">
                <a:solidFill>
                  <a:srgbClr val="888888"/>
                </a:solidFill>
                <a:effectLst/>
              </a:rPr>
              <a:t>付斌｜电子工程世界（</a:t>
            </a:r>
            <a:r>
              <a:rPr lang="en" altLang="zh-CN" dirty="0">
                <a:solidFill>
                  <a:srgbClr val="888888"/>
                </a:solidFill>
                <a:effectLst/>
              </a:rPr>
              <a:t>ID</a:t>
            </a:r>
            <a:r>
              <a:rPr lang="zh-CN" altLang="en" dirty="0">
                <a:solidFill>
                  <a:srgbClr val="888888"/>
                </a:solidFill>
                <a:effectLst/>
              </a:rPr>
              <a:t>：</a:t>
            </a:r>
            <a:r>
              <a:rPr lang="en" altLang="zh-CN" dirty="0" err="1">
                <a:solidFill>
                  <a:srgbClr val="888888"/>
                </a:solidFill>
                <a:effectLst/>
              </a:rPr>
              <a:t>EEWorldbbs</a:t>
            </a:r>
            <a:r>
              <a:rPr lang="zh-CN" altLang="en-US" dirty="0">
                <a:solidFill>
                  <a:srgbClr val="888888"/>
                </a:solidFill>
              </a:rPr>
              <a:t>）</a:t>
            </a:r>
            <a:endParaRPr kumimoji="1" lang="zh-CN" altLang="en-US" dirty="0"/>
          </a:p>
        </p:txBody>
      </p:sp>
      <p:sp>
        <p:nvSpPr>
          <p:cNvPr id="11" name="框架 10">
            <a:extLst>
              <a:ext uri="{FF2B5EF4-FFF2-40B4-BE49-F238E27FC236}">
                <a16:creationId xmlns:a16="http://schemas.microsoft.com/office/drawing/2014/main" id="{C9E79EB3-F62B-BD0A-C67B-181954DDF339}"/>
              </a:ext>
            </a:extLst>
          </p:cNvPr>
          <p:cNvSpPr/>
          <p:nvPr/>
        </p:nvSpPr>
        <p:spPr>
          <a:xfrm>
            <a:off x="6378537" y="5210798"/>
            <a:ext cx="1507787" cy="38910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827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6A041-3651-E7CB-DE1C-6236A1FD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 </a:t>
            </a:r>
            <a:r>
              <a:rPr kumimoji="1" lang="en-US" altLang="zh-CN" dirty="0"/>
              <a:t>RISC-V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NPU</a:t>
            </a:r>
            <a:r>
              <a:rPr kumimoji="1" lang="zh-CN" altLang="en-US" dirty="0"/>
              <a:t> 商业化实例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BCDCDE-62F1-C58E-4934-1D8A538BE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80" y="1284225"/>
            <a:ext cx="6671554" cy="26633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716DA0-9BD4-C1E8-01C0-15B6298F5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3" y="4015631"/>
            <a:ext cx="6078167" cy="24261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AF1FE86-3C45-577D-6F24-53D68D2B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413" y="1605238"/>
            <a:ext cx="4712587" cy="444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23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122B3-61EF-7076-4FE6-725BBA1C1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Microsoft YaHei" panose="020B0503020204020204" pitchFamily="34" charset="-122"/>
              </a:rPr>
              <a:t>RISC-V</a:t>
            </a:r>
            <a:r>
              <a:rPr kumimoji="1" lang="zh-CN" altLang="en-US" sz="4000" dirty="0">
                <a:latin typeface="Microsoft YaHei" panose="020B0503020204020204" pitchFamily="34" charset="-122"/>
              </a:rPr>
              <a:t> </a:t>
            </a:r>
            <a:r>
              <a:rPr kumimoji="1" lang="en-US" altLang="zh-CN" sz="4000" dirty="0">
                <a:latin typeface="Microsoft YaHei" panose="020B0503020204020204" pitchFamily="34" charset="-122"/>
              </a:rPr>
              <a:t>SIG</a:t>
            </a:r>
            <a:r>
              <a:rPr kumimoji="1" lang="zh-CN" altLang="en-US" sz="4000" dirty="0">
                <a:latin typeface="Microsoft YaHei" panose="020B0503020204020204" pitchFamily="34" charset="-122"/>
              </a:rPr>
              <a:t> 生态发展计划如何助力</a:t>
            </a:r>
            <a:r>
              <a:rPr kumimoji="1" lang="zh-CN" altLang="en-US" dirty="0"/>
              <a:t>异构计算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EE676DC-53BE-DCDF-BBCD-033ECC049CA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5051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9" descr="软件所logo竖版(1)">
            <a:extLst>
              <a:ext uri="{FF2B5EF4-FFF2-40B4-BE49-F238E27FC236}">
                <a16:creationId xmlns:a16="http://schemas.microsoft.com/office/drawing/2014/main" id="{B8C9C511-206A-B235-35CC-923DDE12A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506" y="2387579"/>
            <a:ext cx="2708630" cy="1155656"/>
          </a:xfrm>
          <a:prstGeom prst="rect">
            <a:avLst/>
          </a:prstGeom>
          <a:effectLst/>
        </p:spPr>
      </p:pic>
      <p:pic>
        <p:nvPicPr>
          <p:cNvPr id="7" name="图片 6" descr="黑白色的标志&#10;&#10;描述已自动生成">
            <a:extLst>
              <a:ext uri="{FF2B5EF4-FFF2-40B4-BE49-F238E27FC236}">
                <a16:creationId xmlns:a16="http://schemas.microsoft.com/office/drawing/2014/main" id="{A13B312B-296A-6635-3826-DF6BBF7371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38" y="3775635"/>
            <a:ext cx="1696374" cy="1645338"/>
          </a:xfrm>
          <a:prstGeom prst="rect">
            <a:avLst/>
          </a:prstGeom>
          <a:effectLst/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861DCDA-FA32-32FD-9C20-5F94A4DB246B}"/>
              </a:ext>
            </a:extLst>
          </p:cNvPr>
          <p:cNvSpPr txBox="1"/>
          <p:nvPr/>
        </p:nvSpPr>
        <p:spPr>
          <a:xfrm>
            <a:off x="419506" y="520996"/>
            <a:ext cx="5216525" cy="821055"/>
          </a:xfrm>
          <a:prstGeom prst="rect">
            <a:avLst/>
          </a:prstGeom>
          <a:noFill/>
          <a:effectLst/>
        </p:spPr>
        <p:txBody>
          <a:bodyPr wrap="square" rtlCol="0" anchor="t">
            <a:noAutofit/>
          </a:bodyPr>
          <a:lstStyle/>
          <a:p>
            <a:r>
              <a:rPr kumimoji="1" lang="en-US" altLang="zh-CN" sz="4000" b="1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OERV</a:t>
            </a:r>
            <a:r>
              <a:rPr kumimoji="1" lang="zh-CN" altLang="en-US" sz="4000" b="1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 团队介绍</a:t>
            </a:r>
            <a:endParaRPr kumimoji="1" lang="en-US" altLang="zh-CN" sz="4000" b="1" dirty="0">
              <a:effectLst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067CF4-3DCC-6FB1-3171-EC6AA60458C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918393" y="1789443"/>
            <a:ext cx="8826500" cy="4356175"/>
          </a:xfrm>
          <a:prstGeom prst="rect">
            <a:avLst/>
          </a:prstGeom>
          <a:noFill/>
          <a:effectLst/>
        </p:spPr>
        <p:txBody>
          <a:bodyPr wrap="square" rtlCol="0" anchor="t">
            <a:noAutofit/>
          </a:bodyPr>
          <a:lstStyle/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"/>
            </a:pP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隶属</a:t>
            </a:r>
            <a:r>
              <a:rPr kumimoji="1" lang="zh-CN" altLang="en-US" sz="2000" b="1" dirty="0"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中国科学院软件研究所智能软件研究中心</a:t>
            </a:r>
            <a:endParaRPr kumimoji="1" lang="en-US" altLang="zh-CN" sz="2000" b="1" dirty="0">
              <a:latin typeface="Times New Roman" panose="02020603050405020304" pitchFamily="18" charset="0"/>
              <a:ea typeface="Microsoft YaHei Regular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"/>
            </a:pPr>
            <a:r>
              <a:rPr kumimoji="1" lang="zh-CN" altLang="en-US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成员均是  </a:t>
            </a: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openEuler</a:t>
            </a:r>
            <a:r>
              <a:rPr kumimoji="1" lang="zh-CN" altLang="en-US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RISC-V</a:t>
            </a:r>
            <a:r>
              <a:rPr kumimoji="1" lang="zh-CN" altLang="en-US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SIG</a:t>
            </a:r>
            <a:r>
              <a:rPr kumimoji="1" lang="zh-CN" altLang="en-US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 组主要开发者</a:t>
            </a:r>
            <a:endParaRPr kumimoji="1" lang="en-US" altLang="zh-CN" sz="2000" dirty="0">
              <a:effectLst/>
              <a:latin typeface="Times New Roman" panose="02020603050405020304" pitchFamily="18" charset="0"/>
              <a:ea typeface="Microsoft YaHei Regular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"/>
            </a:pPr>
            <a:r>
              <a:rPr kumimoji="1" lang="zh-CN" altLang="en-US" sz="2000" b="1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长期负责 </a:t>
            </a:r>
            <a:r>
              <a:rPr kumimoji="1" lang="en-US" altLang="zh-CN" sz="2000" b="1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openEuler</a:t>
            </a:r>
            <a:r>
              <a:rPr kumimoji="1" lang="zh-CN" altLang="en-US" sz="2000" b="1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US" altLang="zh-CN" sz="2000" b="1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RISC-V</a:t>
            </a:r>
            <a:r>
              <a:rPr kumimoji="1" lang="zh-CN" altLang="en-US" sz="2000" b="1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版本研发</a:t>
            </a:r>
            <a:r>
              <a:rPr kumimoji="1" lang="zh-CN" altLang="en-US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，</a:t>
            </a: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探索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RISC-V </a:t>
            </a: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软件生态建设</a:t>
            </a:r>
            <a:endParaRPr kumimoji="1" lang="en-US" altLang="zh-CN" sz="2000" dirty="0">
              <a:effectLst/>
              <a:latin typeface="Times New Roman" panose="02020603050405020304" pitchFamily="18" charset="0"/>
              <a:ea typeface="Microsoft YaHei Regular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"/>
            </a:pP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开放项目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： RVCK（RISC-V Common Kernel）</a:t>
            </a: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"/>
            </a:pP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公共设施：OBS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构建系统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&amp;&amp; Lava </a:t>
            </a: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测试平台</a:t>
            </a:r>
            <a:endParaRPr kumimoji="1" lang="en-US" altLang="zh-CN" sz="2000" dirty="0">
              <a:effectLst/>
              <a:latin typeface="Times New Roman" panose="02020603050405020304" pitchFamily="18" charset="0"/>
              <a:ea typeface="Microsoft YaHei Regular" panose="020B0503020204020204" charset="-122"/>
              <a:cs typeface="Times New Roman" panose="02020603050405020304" pitchFamily="18" charset="0"/>
              <a:sym typeface="+mn-ea"/>
            </a:endParaRP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"/>
            </a:pP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上游：Linux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Kernel / </a:t>
            </a: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FFmpeg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 / Kata Containers / </a:t>
            </a: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openGauss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……</a:t>
            </a:r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"/>
            </a:pP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长期招募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  </a:t>
            </a: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全职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兼职</a:t>
            </a:r>
            <a:r>
              <a:rPr kumimoji="1" lang="en-US" altLang="zh-CN" sz="2000" dirty="0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kumimoji="1" lang="en-US" altLang="zh-CN" sz="2000" dirty="0" err="1">
                <a:effectLst/>
                <a:latin typeface="Times New Roman" panose="02020603050405020304" pitchFamily="18" charset="0"/>
                <a:ea typeface="Microsoft YaHei Regular" panose="020B0503020204020204" charset="-122"/>
                <a:cs typeface="Times New Roman" panose="02020603050405020304" pitchFamily="18" charset="0"/>
                <a:sym typeface="+mn-ea"/>
              </a:rPr>
              <a:t>实习生</a:t>
            </a:r>
            <a:endParaRPr kumimoji="1" lang="en-US" altLang="zh-CN" sz="2000" dirty="0">
              <a:effectLst/>
              <a:latin typeface="Times New Roman" panose="02020603050405020304" pitchFamily="18" charset="0"/>
              <a:ea typeface="Microsoft YaHei Regular" panose="020B0503020204020204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598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B0BEA7-1959-71D2-4E2F-61352A9E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基于异构生态视角的 </a:t>
            </a:r>
            <a:r>
              <a:rPr kumimoji="1" lang="en-US" altLang="zh-CN" dirty="0" err="1"/>
              <a:t>openEuler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RISC-V</a:t>
            </a:r>
            <a:r>
              <a:rPr kumimoji="1" lang="zh-CN" altLang="en-US" dirty="0"/>
              <a:t> 生态加速计划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162676F-1B44-CB8E-2FDA-8530DBC15C25}"/>
              </a:ext>
            </a:extLst>
          </p:cNvPr>
          <p:cNvSpPr txBox="1"/>
          <p:nvPr/>
        </p:nvSpPr>
        <p:spPr>
          <a:xfrm>
            <a:off x="107946" y="1489474"/>
            <a:ext cx="695168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" altLang="zh-CN" sz="1800" b="1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RVAize</a:t>
            </a:r>
            <a:r>
              <a:rPr kumimoji="1" lang="zh-CN" altLang="en-US" sz="18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标准演进计划</a:t>
            </a:r>
            <a:endParaRPr kumimoji="1" lang="en-US" altLang="zh-CN" sz="18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完成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LLVM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生态底座的验证</a:t>
            </a:r>
            <a:endParaRPr kumimoji="1" lang="en-US" altLang="zh-CN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完善对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拓展以及基于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拓展的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AI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指令集验证工作，进一步为基于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RISC-V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指令集的异构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GPGPU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的集成优化做好基础</a:t>
            </a:r>
            <a:endParaRPr kumimoji="1" lang="en-US" altLang="zh-CN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RVCK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内核同源计划</a:t>
            </a:r>
            <a:endParaRPr kumimoji="1" lang="en-US" altLang="zh-CN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最新的</a:t>
            </a:r>
            <a:r>
              <a:rPr kumimoji="1" lang="en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Linux 6.10 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新增了</a:t>
            </a:r>
            <a:r>
              <a:rPr kumimoji="1" lang="en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RISC-V 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内核的浮点支持，将会支持越来越多的高端显卡内核，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Backport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6.6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的价值很大</a:t>
            </a:r>
            <a:endParaRPr kumimoji="1" lang="en-US" altLang="zh-CN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RAVA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硬件测试计划</a:t>
            </a:r>
            <a:endParaRPr kumimoji="1" lang="en-US" altLang="zh-CN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kumimoji="1" lang="en-US" altLang="zh-CN" b="1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openEuler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开源异构融合优化框架，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RISC-V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SIG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将在广泛的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RISC-V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环境对框架进行适配和测试</a:t>
            </a:r>
            <a:endParaRPr kumimoji="1" lang="en-US" altLang="zh-CN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RISC-V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SIG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正在构建对 </a:t>
            </a:r>
            <a:r>
              <a:rPr kumimoji="1" lang="en-US" altLang="zh-CN" b="1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xPU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驱动的测试方案，欢迎厂商贡献测试套件</a:t>
            </a:r>
            <a:endParaRPr kumimoji="1" lang="en-US" altLang="zh-CN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RVCI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战略基建计划</a:t>
            </a:r>
            <a:endParaRPr kumimoji="1" lang="en-US" altLang="zh-CN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>
              <a:buFontTx/>
              <a:buChar char="-"/>
            </a:pP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为上游的大模型框架提供 基于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RISC-V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环境的异构测试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</a:t>
            </a:r>
          </a:p>
          <a:p>
            <a:pPr marL="742950" lvl="1" indent="-285750">
              <a:buFontTx/>
              <a:buChar char="-"/>
            </a:pP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为 异构编译框架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Buddy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Compiler/Triton</a:t>
            </a:r>
            <a:r>
              <a:rPr kumimoji="1" lang="zh-CN" altLang="en-US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提供测试环境和 </a:t>
            </a:r>
            <a:r>
              <a:rPr kumimoji="1" lang="en-US" altLang="zh-CN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CI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7D9646-5614-01F7-D726-EFB5A7C71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05" y="1083439"/>
            <a:ext cx="4988003" cy="2622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88F0C5-12FE-CFCB-D929-BECE50CB4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08" y="3797024"/>
            <a:ext cx="4761013" cy="23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8E9EC-570D-EB34-B28A-21124339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构建 </a:t>
            </a:r>
            <a:r>
              <a:rPr kumimoji="1" lang="en-US" altLang="zh-CN" dirty="0" err="1"/>
              <a:t>openEuler</a:t>
            </a:r>
            <a:r>
              <a:rPr kumimoji="1" lang="zh-CN" altLang="en-US" dirty="0"/>
              <a:t> 的开源异构计算框架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2024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0FCE78-332F-CFB4-9CB1-8E9AB0D22B62}"/>
              </a:ext>
            </a:extLst>
          </p:cNvPr>
          <p:cNvSpPr txBox="1"/>
          <p:nvPr/>
        </p:nvSpPr>
        <p:spPr>
          <a:xfrm>
            <a:off x="460793" y="1331544"/>
            <a:ext cx="701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ROCm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中科院软件所 </a:t>
            </a:r>
            <a:r>
              <a:rPr kumimoji="1" lang="en-US" altLang="zh-CN" dirty="0"/>
              <a:t>&amp;&amp;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OneAPI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building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Intel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F279802-4F15-6255-4EAD-DFEA24878ECC}"/>
              </a:ext>
            </a:extLst>
          </p:cNvPr>
          <p:cNvGrpSpPr/>
          <p:nvPr/>
        </p:nvGrpSpPr>
        <p:grpSpPr>
          <a:xfrm>
            <a:off x="1196502" y="2231113"/>
            <a:ext cx="5951707" cy="3372019"/>
            <a:chOff x="809016" y="1891038"/>
            <a:chExt cx="8266889" cy="451569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BE69372-B7D0-89B8-4764-9E9684BD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016" y="1891038"/>
              <a:ext cx="8266889" cy="4515698"/>
            </a:xfrm>
            <a:prstGeom prst="rect">
              <a:avLst/>
            </a:prstGeom>
          </p:spPr>
        </p:pic>
        <p:sp>
          <p:nvSpPr>
            <p:cNvPr id="9" name="框架 8">
              <a:extLst>
                <a:ext uri="{FF2B5EF4-FFF2-40B4-BE49-F238E27FC236}">
                  <a16:creationId xmlns:a16="http://schemas.microsoft.com/office/drawing/2014/main" id="{5AFEA82B-B6E6-9A7C-B580-621BC8D42E61}"/>
                </a:ext>
              </a:extLst>
            </p:cNvPr>
            <p:cNvSpPr/>
            <p:nvPr/>
          </p:nvSpPr>
          <p:spPr>
            <a:xfrm>
              <a:off x="4036978" y="3283085"/>
              <a:ext cx="4815192" cy="1707204"/>
            </a:xfrm>
            <a:prstGeom prst="fram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9C9CDDB-22C0-E203-66EA-28AF1594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435" y="1263450"/>
            <a:ext cx="4369255" cy="504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23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0FA01-2CF3-61FF-832E-E21891C9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Buddy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Compiler</a:t>
            </a:r>
            <a:r>
              <a:rPr kumimoji="1" lang="zh-CN" altLang="en-US" dirty="0"/>
              <a:t>：部署端到端的异构编译器框架</a:t>
            </a:r>
          </a:p>
        </p:txBody>
      </p:sp>
      <p:pic>
        <p:nvPicPr>
          <p:cNvPr id="4098" name="Picture 2" descr="overview">
            <a:extLst>
              <a:ext uri="{FF2B5EF4-FFF2-40B4-BE49-F238E27FC236}">
                <a16:creationId xmlns:a16="http://schemas.microsoft.com/office/drawing/2014/main" id="{FD71CDA3-8494-F21A-8C89-D66E9A9C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04" y="1281809"/>
            <a:ext cx="7146993" cy="489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3FC69F5-512A-ADE8-B539-5331AAED5648}"/>
              </a:ext>
            </a:extLst>
          </p:cNvPr>
          <p:cNvSpPr txBox="1"/>
          <p:nvPr/>
        </p:nvSpPr>
        <p:spPr>
          <a:xfrm>
            <a:off x="7711197" y="2918856"/>
            <a:ext cx="4351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b="1" dirty="0"/>
              <a:t>降低对特定领域异构优化的开发门槛</a:t>
            </a:r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zh-CN" altLang="en-US" b="1" dirty="0"/>
              <a:t>成为基于 </a:t>
            </a:r>
            <a:r>
              <a:rPr lang="en-US" altLang="zh-CN" b="1" dirty="0"/>
              <a:t>RISC-V</a:t>
            </a:r>
            <a:r>
              <a:rPr lang="zh-CN" altLang="en-US" b="1" dirty="0"/>
              <a:t> 的异构生态的催化剂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629533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332D-1CF4-D2E0-BC1E-C6285E74E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5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58225-A954-8393-BCCB-8413306F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006E97-D463-FDDB-EE17-27684D7932B7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449179" y="992653"/>
            <a:ext cx="11282028" cy="5698482"/>
          </a:xfrm>
        </p:spPr>
        <p:txBody>
          <a:bodyPr/>
          <a:lstStyle/>
          <a:p>
            <a:r>
              <a:rPr kumimoji="1" lang="zh-CN" altLang="en-US" dirty="0"/>
              <a:t> 建设 </a:t>
            </a:r>
            <a:r>
              <a:rPr kumimoji="1" lang="en-US" altLang="zh-CN" dirty="0" err="1"/>
              <a:t>openEuler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RISC-V</a:t>
            </a:r>
            <a:r>
              <a:rPr kumimoji="1" lang="zh-CN" altLang="en-US" dirty="0"/>
              <a:t> 的基础生态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发展历程</a:t>
            </a:r>
            <a:r>
              <a:rPr kumimoji="1" lang="en-US" altLang="zh-CN" dirty="0"/>
              <a:t> -&gt; 24.03</a:t>
            </a:r>
            <a:r>
              <a:rPr kumimoji="1" lang="zh-CN" altLang="en-US" dirty="0"/>
              <a:t> 发版，是里程碑也是起点 </a:t>
            </a:r>
            <a:r>
              <a:rPr kumimoji="1" lang="en-US" altLang="zh-CN" dirty="0"/>
              <a:t> -&gt; </a:t>
            </a:r>
            <a:r>
              <a:rPr kumimoji="1" lang="zh-CN" altLang="en-US" dirty="0"/>
              <a:t>目前的生态已经有什么能力（软硬件支持现状）</a:t>
            </a:r>
            <a:r>
              <a:rPr kumimoji="1" lang="en-US" altLang="zh-CN" dirty="0"/>
              <a:t>-&gt; </a:t>
            </a:r>
            <a:r>
              <a:rPr kumimoji="1" lang="zh-CN" altLang="en-US" dirty="0"/>
              <a:t> 目前的生态合作（泛义的测试与生态验证）</a:t>
            </a:r>
            <a:endParaRPr kumimoji="1" lang="en-US" altLang="zh-CN" dirty="0"/>
          </a:p>
          <a:p>
            <a:r>
              <a:rPr kumimoji="1" lang="en-US" altLang="zh-CN" dirty="0"/>
              <a:t> RISC-V SIG </a:t>
            </a:r>
            <a:r>
              <a:rPr kumimoji="1" lang="zh-CN" altLang="en-US" dirty="0"/>
              <a:t>的生态建设逻辑和规划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1200" b="0" dirty="0">
                <a:latin typeface="Microsoft YaHei" panose="020B0503020204020204" pitchFamily="34" charset="-122"/>
              </a:rPr>
              <a:t>        基于 </a:t>
            </a:r>
            <a:r>
              <a:rPr kumimoji="1" lang="en-US" altLang="zh-CN" sz="1200" b="0" dirty="0" err="1">
                <a:latin typeface="Microsoft YaHei" panose="020B0503020204020204" pitchFamily="34" charset="-122"/>
              </a:rPr>
              <a:t>openEuler</a:t>
            </a:r>
            <a:r>
              <a:rPr kumimoji="1" lang="zh-CN" altLang="en-US" sz="1200" b="0" dirty="0">
                <a:latin typeface="Microsoft YaHei" panose="020B0503020204020204" pitchFamily="34" charset="-122"/>
              </a:rPr>
              <a:t> 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RISC-V</a:t>
            </a:r>
            <a:r>
              <a:rPr kumimoji="1" lang="zh-CN" altLang="en-US" sz="1200" b="0" dirty="0">
                <a:latin typeface="Microsoft YaHei" panose="020B0503020204020204" pitchFamily="34" charset="-122"/>
              </a:rPr>
              <a:t> 的生态发展计划  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–</a:t>
            </a:r>
            <a:r>
              <a:rPr kumimoji="1" lang="zh-CN" altLang="en-US" sz="1200" b="0" dirty="0">
                <a:latin typeface="Microsoft YaHei" panose="020B0503020204020204" pitchFamily="34" charset="-122"/>
              </a:rPr>
              <a:t>  一个核心目标和四个生态几乎 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RVCK – RAVA – RVCI – </a:t>
            </a:r>
            <a:r>
              <a:rPr kumimoji="1" lang="en-US" altLang="zh-CN" sz="1200" b="0" dirty="0" err="1">
                <a:latin typeface="Microsoft YaHei" panose="020B0503020204020204" pitchFamily="34" charset="-122"/>
              </a:rPr>
              <a:t>RVAize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 </a:t>
            </a:r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RISC-V</a:t>
            </a:r>
            <a:r>
              <a:rPr kumimoji="1" lang="zh-CN" altLang="en-US" dirty="0"/>
              <a:t> </a:t>
            </a:r>
            <a:r>
              <a:rPr kumimoji="1" lang="en-US" altLang="zh-CN" dirty="0"/>
              <a:t>SIG</a:t>
            </a:r>
            <a:r>
              <a:rPr kumimoji="1" lang="zh-CN" altLang="en-US" dirty="0"/>
              <a:t> 视角的异构计算生态现状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1200" b="0" dirty="0">
                <a:latin typeface="Microsoft YaHei" panose="020B0503020204020204" pitchFamily="34" charset="-122"/>
              </a:rPr>
              <a:t>    开源框架发展 </a:t>
            </a:r>
            <a:r>
              <a:rPr kumimoji="1" lang="en-US" altLang="zh-CN" sz="1200" b="0" dirty="0" err="1">
                <a:latin typeface="Microsoft YaHei" panose="020B0503020204020204" pitchFamily="34" charset="-122"/>
              </a:rPr>
              <a:t>xPU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 with RISC-V &amp;&amp; </a:t>
            </a:r>
            <a:r>
              <a:rPr kumimoji="1" lang="en-US" altLang="zh-CN" sz="1200" b="0" dirty="0" err="1">
                <a:latin typeface="Microsoft YaHei" panose="020B0503020204020204" pitchFamily="34" charset="-122"/>
              </a:rPr>
              <a:t>xPU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 based on RISC-V</a:t>
            </a:r>
          </a:p>
          <a:p>
            <a:r>
              <a:rPr kumimoji="1" lang="zh-CN" altLang="en-US" dirty="0"/>
              <a:t>如何基于 </a:t>
            </a:r>
            <a:r>
              <a:rPr kumimoji="1" lang="en-US" altLang="zh-CN" dirty="0" err="1"/>
              <a:t>openEuler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RISC-V</a:t>
            </a:r>
            <a:r>
              <a:rPr kumimoji="1" lang="zh-CN" altLang="en-US" dirty="0"/>
              <a:t> 推动异构生态加速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1200" b="0" dirty="0">
                <a:latin typeface="Microsoft YaHei" panose="020B0503020204020204" pitchFamily="34" charset="-122"/>
              </a:rPr>
              <a:t>          用户态的工作：</a:t>
            </a:r>
            <a:r>
              <a:rPr kumimoji="1" lang="en-US" altLang="zh-CN" sz="1200" b="0" dirty="0" err="1">
                <a:latin typeface="Microsoft YaHei" panose="020B0503020204020204" pitchFamily="34" charset="-122"/>
              </a:rPr>
              <a:t>ROCm</a:t>
            </a:r>
            <a:r>
              <a:rPr kumimoji="1" lang="zh-CN" altLang="en-US" sz="1200" b="0" dirty="0">
                <a:latin typeface="Microsoft YaHei" panose="020B0503020204020204" pitchFamily="34" charset="-122"/>
              </a:rPr>
              <a:t> 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---</a:t>
            </a:r>
            <a:r>
              <a:rPr kumimoji="1" lang="zh-CN" altLang="en-US" sz="1200" b="0" dirty="0">
                <a:latin typeface="Microsoft YaHei" panose="020B0503020204020204" pitchFamily="34" charset="-122"/>
              </a:rPr>
              <a:t> 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Buddy</a:t>
            </a:r>
            <a:r>
              <a:rPr kumimoji="1" lang="zh-CN" altLang="en-US" sz="1200" b="0" dirty="0">
                <a:latin typeface="Microsoft YaHei" panose="020B0503020204020204" pitchFamily="34" charset="-122"/>
              </a:rPr>
              <a:t> 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Compiler</a:t>
            </a:r>
          </a:p>
          <a:p>
            <a:pPr marL="0" indent="0">
              <a:buNone/>
            </a:pPr>
            <a:r>
              <a:rPr kumimoji="1" lang="zh-CN" altLang="en-US" sz="1200" b="0" dirty="0">
                <a:latin typeface="Microsoft YaHei" panose="020B0503020204020204" pitchFamily="34" charset="-122"/>
              </a:rPr>
              <a:t>           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RVCK</a:t>
            </a:r>
            <a:r>
              <a:rPr kumimoji="1" lang="zh-CN" altLang="en-US" sz="1200" b="0" dirty="0">
                <a:latin typeface="Microsoft YaHei" panose="020B0503020204020204" pitchFamily="34" charset="-122"/>
              </a:rPr>
              <a:t> 工程支持 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-&gt;</a:t>
            </a:r>
            <a:r>
              <a:rPr kumimoji="1" lang="zh-CN" altLang="en-US" sz="1200" b="0" dirty="0">
                <a:latin typeface="Microsoft YaHei" panose="020B0503020204020204" pitchFamily="34" charset="-122"/>
              </a:rPr>
              <a:t> 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SIG-Long</a:t>
            </a:r>
            <a:r>
              <a:rPr kumimoji="1" lang="zh-CN" altLang="en-US" sz="1200" b="0" dirty="0">
                <a:latin typeface="Microsoft YaHei" panose="020B0503020204020204" pitchFamily="34" charset="-122"/>
              </a:rPr>
              <a:t> 异构融合方案</a:t>
            </a:r>
            <a:r>
              <a:rPr kumimoji="1" lang="en-US" altLang="zh-CN" sz="1200" b="0" dirty="0">
                <a:latin typeface="Microsoft YaHei" panose="020B0503020204020204" pitchFamily="34" charset="-122"/>
              </a:rPr>
              <a:t> -&gt; backport</a:t>
            </a:r>
            <a:r>
              <a:rPr kumimoji="1" lang="zh-CN" altLang="en-US" sz="1200" b="0" dirty="0">
                <a:latin typeface="Microsoft YaHei" panose="020B0503020204020204" pitchFamily="34" charset="-122"/>
              </a:rPr>
              <a:t> 更多内核驱动</a:t>
            </a:r>
            <a:endParaRPr kumimoji="1" lang="en-US" altLang="zh-CN" sz="1200" b="0" dirty="0">
              <a:latin typeface="Microsoft YaHei" panose="020B0503020204020204" pitchFamily="34" charset="-122"/>
            </a:endParaRPr>
          </a:p>
          <a:p>
            <a:pPr lvl="1"/>
            <a:r>
              <a:rPr kumimoji="1" lang="en-US" altLang="zh-CN" dirty="0"/>
              <a:t>RAVA </a:t>
            </a:r>
            <a:r>
              <a:rPr kumimoji="1" lang="zh-CN" altLang="en-US" dirty="0"/>
              <a:t>完善对于 </a:t>
            </a:r>
            <a:r>
              <a:rPr kumimoji="1" lang="en-US" altLang="zh-CN" dirty="0" err="1"/>
              <a:t>xPU</a:t>
            </a:r>
            <a:r>
              <a:rPr kumimoji="1" lang="zh-CN" altLang="en-US" dirty="0"/>
              <a:t> 的硬件能力测试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RVAize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平行宇宙工程，完善基于 </a:t>
            </a:r>
            <a:r>
              <a:rPr kumimoji="1" lang="en-US" altLang="zh-CN" dirty="0"/>
              <a:t>LLVM</a:t>
            </a:r>
            <a:r>
              <a:rPr kumimoji="1" lang="zh-CN" altLang="en-US" dirty="0"/>
              <a:t> 的生态底座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RVCI</a:t>
            </a:r>
            <a:r>
              <a:rPr kumimoji="1" lang="zh-CN" altLang="en-US" dirty="0"/>
              <a:t>  为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大模型上游提供面向 </a:t>
            </a:r>
            <a:r>
              <a:rPr kumimoji="1" lang="en-US" altLang="zh-CN" dirty="0"/>
              <a:t>RISC-V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 CI</a:t>
            </a:r>
            <a:r>
              <a:rPr kumimoji="1" lang="zh-CN" altLang="en-US" dirty="0"/>
              <a:t> 设施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83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BC718-396A-6363-776C-5D2B5A764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openEuler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RISC-V</a:t>
            </a:r>
            <a:r>
              <a:rPr kumimoji="1" lang="zh-CN" altLang="en-US" dirty="0"/>
              <a:t> 的生态建设现状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79AD0C-5347-36C0-78B0-16C81951B6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6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364E9-B209-0108-F66E-65467248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 sz="3200" dirty="0" err="1">
                <a:latin typeface="Times New Roman" panose="02020503050405090304" pitchFamily="18" charset="0"/>
                <a:ea typeface="Microsoft YaHei" panose="020B0503020204020204" pitchFamily="34" charset="-122"/>
                <a:cs typeface="Times New Roman" panose="02020503050405090304" pitchFamily="18" charset="0"/>
              </a:rPr>
              <a:t>openEuler</a:t>
            </a:r>
            <a:r>
              <a:rPr kumimoji="1" lang="zh-CN" altLang="en-US" sz="3200" dirty="0">
                <a:latin typeface="Times New Roman" panose="02020503050405090304" pitchFamily="18" charset="0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kumimoji="1" lang="en-GB" altLang="zh-CN" sz="3200" dirty="0">
                <a:latin typeface="Times New Roman" panose="02020503050405090304" pitchFamily="18" charset="0"/>
                <a:ea typeface="Microsoft YaHei" panose="020B0503020204020204" pitchFamily="34" charset="-122"/>
                <a:cs typeface="Times New Roman" panose="02020503050405090304" pitchFamily="18" charset="0"/>
              </a:rPr>
              <a:t>RISC-V</a:t>
            </a:r>
            <a:r>
              <a:rPr kumimoji="1" lang="zh-CN" altLang="en-US" sz="3200" dirty="0">
                <a:latin typeface="Times New Roman" panose="02020503050405090304" pitchFamily="18" charset="0"/>
                <a:ea typeface="Microsoft YaHei" panose="020B0503020204020204" pitchFamily="34" charset="-122"/>
                <a:cs typeface="Times New Roman" panose="02020503050405090304" pitchFamily="18" charset="0"/>
              </a:rPr>
              <a:t> 的</a:t>
            </a:r>
            <a:r>
              <a:rPr kumimoji="1" lang="zh-CN" altLang="en-US" dirty="0">
                <a:latin typeface="Times New Roman" panose="02020503050405090304" pitchFamily="18" charset="0"/>
                <a:ea typeface="Microsoft YaHei" panose="020B0503020204020204" pitchFamily="34" charset="-122"/>
                <a:cs typeface="Times New Roman" panose="02020503050405090304" pitchFamily="18" charset="0"/>
              </a:rPr>
              <a:t>四年</a:t>
            </a:r>
            <a:r>
              <a:rPr kumimoji="1" lang="zh-CN" altLang="en-US" sz="3200" dirty="0">
                <a:latin typeface="Times New Roman" panose="02020503050405090304" pitchFamily="18" charset="0"/>
                <a:ea typeface="Microsoft YaHei" panose="020B0503020204020204" pitchFamily="34" charset="-122"/>
                <a:cs typeface="Times New Roman" panose="02020503050405090304" pitchFamily="18" charset="0"/>
              </a:rPr>
              <a:t>发展历程 </a:t>
            </a:r>
            <a:endParaRPr kumimoji="1" lang="zh-CN" altLang="en-US" dirty="0"/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9E74EDE4-D72A-5FE2-B8A7-42736425DE6F}"/>
              </a:ext>
            </a:extLst>
          </p:cNvPr>
          <p:cNvSpPr/>
          <p:nvPr/>
        </p:nvSpPr>
        <p:spPr>
          <a:xfrm>
            <a:off x="10219080" y="3784575"/>
            <a:ext cx="826699" cy="290273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FD2194E-FEB7-8CB6-62C1-C732D7A62B73}"/>
              </a:ext>
            </a:extLst>
          </p:cNvPr>
          <p:cNvGrpSpPr/>
          <p:nvPr/>
        </p:nvGrpSpPr>
        <p:grpSpPr>
          <a:xfrm>
            <a:off x="-134397" y="3072216"/>
            <a:ext cx="10276671" cy="1599392"/>
            <a:chOff x="675698" y="3734043"/>
            <a:chExt cx="10276671" cy="159939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4A8690C-E647-0973-DD25-1042890E89CB}"/>
                </a:ext>
              </a:extLst>
            </p:cNvPr>
            <p:cNvGrpSpPr/>
            <p:nvPr/>
          </p:nvGrpSpPr>
          <p:grpSpPr>
            <a:xfrm>
              <a:off x="2655256" y="4503183"/>
              <a:ext cx="8297113" cy="163442"/>
              <a:chOff x="2167149" y="1624168"/>
              <a:chExt cx="10371391" cy="204302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390A052-366E-3559-DE6B-3F1CE30C925B}"/>
                  </a:ext>
                </a:extLst>
              </p:cNvPr>
              <p:cNvGrpSpPr/>
              <p:nvPr/>
            </p:nvGrpSpPr>
            <p:grpSpPr>
              <a:xfrm>
                <a:off x="2167149" y="1636320"/>
                <a:ext cx="340710" cy="180000"/>
                <a:chOff x="4121200" y="2730500"/>
                <a:chExt cx="412800" cy="180000"/>
              </a:xfrm>
            </p:grpSpPr>
            <p:sp>
              <p:nvSpPr>
                <p:cNvPr id="47" name="燕尾形 46">
                  <a:extLst>
                    <a:ext uri="{FF2B5EF4-FFF2-40B4-BE49-F238E27FC236}">
                      <a16:creationId xmlns:a16="http://schemas.microsoft.com/office/drawing/2014/main" id="{21C30A0D-C721-2AEC-83E4-26E6F4862372}"/>
                    </a:ext>
                  </a:extLst>
                </p:cNvPr>
                <p:cNvSpPr/>
                <p:nvPr/>
              </p:nvSpPr>
              <p:spPr>
                <a:xfrm>
                  <a:off x="4121200" y="2730500"/>
                  <a:ext cx="108000" cy="180000"/>
                </a:xfrm>
                <a:prstGeom prst="chevron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燕尾形 47">
                  <a:extLst>
                    <a:ext uri="{FF2B5EF4-FFF2-40B4-BE49-F238E27FC236}">
                      <a16:creationId xmlns:a16="http://schemas.microsoft.com/office/drawing/2014/main" id="{934E7898-6A56-0AA2-1E5C-047C024A70A5}"/>
                    </a:ext>
                  </a:extLst>
                </p:cNvPr>
                <p:cNvSpPr/>
                <p:nvPr/>
              </p:nvSpPr>
              <p:spPr>
                <a:xfrm>
                  <a:off x="4273600" y="2730500"/>
                  <a:ext cx="108000" cy="180000"/>
                </a:xfrm>
                <a:prstGeom prst="chevron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燕尾形 48">
                  <a:extLst>
                    <a:ext uri="{FF2B5EF4-FFF2-40B4-BE49-F238E27FC236}">
                      <a16:creationId xmlns:a16="http://schemas.microsoft.com/office/drawing/2014/main" id="{FA08E1DE-8625-9B8D-53A9-E750F2ECDE05}"/>
                    </a:ext>
                  </a:extLst>
                </p:cNvPr>
                <p:cNvSpPr/>
                <p:nvPr/>
              </p:nvSpPr>
              <p:spPr>
                <a:xfrm>
                  <a:off x="4426000" y="2730500"/>
                  <a:ext cx="108000" cy="180000"/>
                </a:xfrm>
                <a:prstGeom prst="chevron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D0BC02EB-F41A-623C-CD81-6028A45A9328}"/>
                  </a:ext>
                </a:extLst>
              </p:cNvPr>
              <p:cNvGrpSpPr/>
              <p:nvPr/>
            </p:nvGrpSpPr>
            <p:grpSpPr>
              <a:xfrm>
                <a:off x="2534473" y="1624170"/>
                <a:ext cx="1981200" cy="204300"/>
                <a:chOff x="2133600" y="2578100"/>
                <a:chExt cx="1981200" cy="204300"/>
              </a:xfrm>
            </p:grpSpPr>
            <p:sp>
              <p:nvSpPr>
                <p:cNvPr id="42" name="燕尾形 41">
                  <a:extLst>
                    <a:ext uri="{FF2B5EF4-FFF2-40B4-BE49-F238E27FC236}">
                      <a16:creationId xmlns:a16="http://schemas.microsoft.com/office/drawing/2014/main" id="{C32D1BCD-045D-03CE-68F0-63303F7085D1}"/>
                    </a:ext>
                  </a:extLst>
                </p:cNvPr>
                <p:cNvSpPr/>
                <p:nvPr/>
              </p:nvSpPr>
              <p:spPr>
                <a:xfrm>
                  <a:off x="2133600" y="2578100"/>
                  <a:ext cx="1635208" cy="204300"/>
                </a:xfrm>
                <a:prstGeom prst="chevron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43" name="组合 42">
                  <a:extLst>
                    <a:ext uri="{FF2B5EF4-FFF2-40B4-BE49-F238E27FC236}">
                      <a16:creationId xmlns:a16="http://schemas.microsoft.com/office/drawing/2014/main" id="{EDAE9F5A-DAE8-8889-FC56-B284D4307DC0}"/>
                    </a:ext>
                  </a:extLst>
                </p:cNvPr>
                <p:cNvGrpSpPr/>
                <p:nvPr/>
              </p:nvGrpSpPr>
              <p:grpSpPr>
                <a:xfrm>
                  <a:off x="3774090" y="2590250"/>
                  <a:ext cx="340710" cy="180000"/>
                  <a:chOff x="4121200" y="2730500"/>
                  <a:chExt cx="412800" cy="180000"/>
                </a:xfrm>
              </p:grpSpPr>
              <p:sp>
                <p:nvSpPr>
                  <p:cNvPr id="44" name="燕尾形 43">
                    <a:extLst>
                      <a:ext uri="{FF2B5EF4-FFF2-40B4-BE49-F238E27FC236}">
                        <a16:creationId xmlns:a16="http://schemas.microsoft.com/office/drawing/2014/main" id="{A929B723-3CAA-492F-A26D-F4E0E47844A1}"/>
                      </a:ext>
                    </a:extLst>
                  </p:cNvPr>
                  <p:cNvSpPr/>
                  <p:nvPr/>
                </p:nvSpPr>
                <p:spPr>
                  <a:xfrm>
                    <a:off x="4121200" y="2730500"/>
                    <a:ext cx="108000" cy="180000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5" name="燕尾形 44">
                    <a:extLst>
                      <a:ext uri="{FF2B5EF4-FFF2-40B4-BE49-F238E27FC236}">
                        <a16:creationId xmlns:a16="http://schemas.microsoft.com/office/drawing/2014/main" id="{B01FA822-A502-EB87-1204-E06AA3339B96}"/>
                      </a:ext>
                    </a:extLst>
                  </p:cNvPr>
                  <p:cNvSpPr/>
                  <p:nvPr/>
                </p:nvSpPr>
                <p:spPr>
                  <a:xfrm>
                    <a:off x="4273600" y="2730500"/>
                    <a:ext cx="108000" cy="180000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6" name="燕尾形 45">
                    <a:extLst>
                      <a:ext uri="{FF2B5EF4-FFF2-40B4-BE49-F238E27FC236}">
                        <a16:creationId xmlns:a16="http://schemas.microsoft.com/office/drawing/2014/main" id="{C5418C84-168C-1C3C-B57B-7BF55229651B}"/>
                      </a:ext>
                    </a:extLst>
                  </p:cNvPr>
                  <p:cNvSpPr/>
                  <p:nvPr/>
                </p:nvSpPr>
                <p:spPr>
                  <a:xfrm>
                    <a:off x="4426000" y="2730500"/>
                    <a:ext cx="108000" cy="180000"/>
                  </a:xfrm>
                  <a:prstGeom prst="chevr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63410C5D-D014-15B2-5EF6-4DAC2E9B9478}"/>
                  </a:ext>
                </a:extLst>
              </p:cNvPr>
              <p:cNvGrpSpPr/>
              <p:nvPr/>
            </p:nvGrpSpPr>
            <p:grpSpPr>
              <a:xfrm>
                <a:off x="4542725" y="1624170"/>
                <a:ext cx="1981200" cy="204300"/>
                <a:chOff x="2133600" y="2578100"/>
                <a:chExt cx="1981200" cy="204300"/>
              </a:xfrm>
            </p:grpSpPr>
            <p:sp>
              <p:nvSpPr>
                <p:cNvPr id="37" name="燕尾形 36">
                  <a:extLst>
                    <a:ext uri="{FF2B5EF4-FFF2-40B4-BE49-F238E27FC236}">
                      <a16:creationId xmlns:a16="http://schemas.microsoft.com/office/drawing/2014/main" id="{AA702FBB-3B78-A179-7442-E3CD71E1E950}"/>
                    </a:ext>
                  </a:extLst>
                </p:cNvPr>
                <p:cNvSpPr/>
                <p:nvPr/>
              </p:nvSpPr>
              <p:spPr>
                <a:xfrm>
                  <a:off x="2133600" y="2578100"/>
                  <a:ext cx="1635208" cy="204300"/>
                </a:xfrm>
                <a:prstGeom prst="chevron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8" name="组合 37">
                  <a:extLst>
                    <a:ext uri="{FF2B5EF4-FFF2-40B4-BE49-F238E27FC236}">
                      <a16:creationId xmlns:a16="http://schemas.microsoft.com/office/drawing/2014/main" id="{60A49E3B-B186-C056-EDE9-502E32DC9720}"/>
                    </a:ext>
                  </a:extLst>
                </p:cNvPr>
                <p:cNvGrpSpPr/>
                <p:nvPr/>
              </p:nvGrpSpPr>
              <p:grpSpPr>
                <a:xfrm>
                  <a:off x="3774090" y="2590250"/>
                  <a:ext cx="340710" cy="180000"/>
                  <a:chOff x="4121200" y="2730500"/>
                  <a:chExt cx="412800" cy="180000"/>
                </a:xfrm>
              </p:grpSpPr>
              <p:sp>
                <p:nvSpPr>
                  <p:cNvPr id="39" name="燕尾形 38">
                    <a:extLst>
                      <a:ext uri="{FF2B5EF4-FFF2-40B4-BE49-F238E27FC236}">
                        <a16:creationId xmlns:a16="http://schemas.microsoft.com/office/drawing/2014/main" id="{051EF363-477C-C80F-00CD-83C3C43CC1F2}"/>
                      </a:ext>
                    </a:extLst>
                  </p:cNvPr>
                  <p:cNvSpPr/>
                  <p:nvPr/>
                </p:nvSpPr>
                <p:spPr>
                  <a:xfrm>
                    <a:off x="4121200" y="2730500"/>
                    <a:ext cx="108000" cy="180000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0" name="燕尾形 39">
                    <a:extLst>
                      <a:ext uri="{FF2B5EF4-FFF2-40B4-BE49-F238E27FC236}">
                        <a16:creationId xmlns:a16="http://schemas.microsoft.com/office/drawing/2014/main" id="{74768ECF-D668-14BA-E4E9-C1B9BE13D600}"/>
                      </a:ext>
                    </a:extLst>
                  </p:cNvPr>
                  <p:cNvSpPr/>
                  <p:nvPr/>
                </p:nvSpPr>
                <p:spPr>
                  <a:xfrm>
                    <a:off x="4273600" y="2730500"/>
                    <a:ext cx="108000" cy="180000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1" name="燕尾形 40">
                    <a:extLst>
                      <a:ext uri="{FF2B5EF4-FFF2-40B4-BE49-F238E27FC236}">
                        <a16:creationId xmlns:a16="http://schemas.microsoft.com/office/drawing/2014/main" id="{28204EB0-96D8-A714-DCB1-7F3EB79A8E95}"/>
                      </a:ext>
                    </a:extLst>
                  </p:cNvPr>
                  <p:cNvSpPr/>
                  <p:nvPr/>
                </p:nvSpPr>
                <p:spPr>
                  <a:xfrm>
                    <a:off x="4426000" y="2730500"/>
                    <a:ext cx="108000" cy="180000"/>
                  </a:xfrm>
                  <a:prstGeom prst="chevr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A598503C-E331-33FB-BE61-98CA9793FAE5}"/>
                  </a:ext>
                </a:extLst>
              </p:cNvPr>
              <p:cNvGrpSpPr/>
              <p:nvPr/>
            </p:nvGrpSpPr>
            <p:grpSpPr>
              <a:xfrm>
                <a:off x="6539525" y="1624170"/>
                <a:ext cx="1981200" cy="204300"/>
                <a:chOff x="2133600" y="2578100"/>
                <a:chExt cx="1981200" cy="204300"/>
              </a:xfrm>
            </p:grpSpPr>
            <p:sp>
              <p:nvSpPr>
                <p:cNvPr id="32" name="燕尾形 31">
                  <a:extLst>
                    <a:ext uri="{FF2B5EF4-FFF2-40B4-BE49-F238E27FC236}">
                      <a16:creationId xmlns:a16="http://schemas.microsoft.com/office/drawing/2014/main" id="{4E445F6D-0A33-895C-FBF8-61E1F9EF3DDC}"/>
                    </a:ext>
                  </a:extLst>
                </p:cNvPr>
                <p:cNvSpPr/>
                <p:nvPr/>
              </p:nvSpPr>
              <p:spPr>
                <a:xfrm>
                  <a:off x="2133600" y="2578100"/>
                  <a:ext cx="1635208" cy="204300"/>
                </a:xfrm>
                <a:prstGeom prst="chevron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DC9505AB-DDDB-98C0-2105-8329227B6E10}"/>
                    </a:ext>
                  </a:extLst>
                </p:cNvPr>
                <p:cNvGrpSpPr/>
                <p:nvPr/>
              </p:nvGrpSpPr>
              <p:grpSpPr>
                <a:xfrm>
                  <a:off x="3774090" y="2590250"/>
                  <a:ext cx="340710" cy="180000"/>
                  <a:chOff x="4121200" y="2730500"/>
                  <a:chExt cx="412800" cy="180000"/>
                </a:xfrm>
              </p:grpSpPr>
              <p:sp>
                <p:nvSpPr>
                  <p:cNvPr id="34" name="燕尾形 33">
                    <a:extLst>
                      <a:ext uri="{FF2B5EF4-FFF2-40B4-BE49-F238E27FC236}">
                        <a16:creationId xmlns:a16="http://schemas.microsoft.com/office/drawing/2014/main" id="{B7D5D6F3-65CF-51C8-A5A2-2910DAE25778}"/>
                      </a:ext>
                    </a:extLst>
                  </p:cNvPr>
                  <p:cNvSpPr/>
                  <p:nvPr/>
                </p:nvSpPr>
                <p:spPr>
                  <a:xfrm>
                    <a:off x="4121200" y="2730500"/>
                    <a:ext cx="108000" cy="180000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" name="燕尾形 34">
                    <a:extLst>
                      <a:ext uri="{FF2B5EF4-FFF2-40B4-BE49-F238E27FC236}">
                        <a16:creationId xmlns:a16="http://schemas.microsoft.com/office/drawing/2014/main" id="{5ADC716A-4E0C-909B-851A-0F28346C0958}"/>
                      </a:ext>
                    </a:extLst>
                  </p:cNvPr>
                  <p:cNvSpPr/>
                  <p:nvPr/>
                </p:nvSpPr>
                <p:spPr>
                  <a:xfrm>
                    <a:off x="4273600" y="2730500"/>
                    <a:ext cx="108000" cy="180000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" name="燕尾形 35">
                    <a:extLst>
                      <a:ext uri="{FF2B5EF4-FFF2-40B4-BE49-F238E27FC236}">
                        <a16:creationId xmlns:a16="http://schemas.microsoft.com/office/drawing/2014/main" id="{A75D3233-C073-0E10-71BC-A73BCBC5D8F6}"/>
                      </a:ext>
                    </a:extLst>
                  </p:cNvPr>
                  <p:cNvSpPr/>
                  <p:nvPr/>
                </p:nvSpPr>
                <p:spPr>
                  <a:xfrm>
                    <a:off x="4426000" y="2730500"/>
                    <a:ext cx="108000" cy="180000"/>
                  </a:xfrm>
                  <a:prstGeom prst="chevr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7B50379-C54F-EDF0-3458-378E5A4E4693}"/>
                  </a:ext>
                </a:extLst>
              </p:cNvPr>
              <p:cNvGrpSpPr/>
              <p:nvPr/>
            </p:nvGrpSpPr>
            <p:grpSpPr>
              <a:xfrm>
                <a:off x="8534580" y="1624170"/>
                <a:ext cx="1981200" cy="204300"/>
                <a:chOff x="2133600" y="2578100"/>
                <a:chExt cx="1981200" cy="204300"/>
              </a:xfrm>
            </p:grpSpPr>
            <p:sp>
              <p:nvSpPr>
                <p:cNvPr id="27" name="燕尾形 26">
                  <a:extLst>
                    <a:ext uri="{FF2B5EF4-FFF2-40B4-BE49-F238E27FC236}">
                      <a16:creationId xmlns:a16="http://schemas.microsoft.com/office/drawing/2014/main" id="{0D25325C-006E-B409-5CA1-E60AEE288737}"/>
                    </a:ext>
                  </a:extLst>
                </p:cNvPr>
                <p:cNvSpPr/>
                <p:nvPr/>
              </p:nvSpPr>
              <p:spPr>
                <a:xfrm>
                  <a:off x="2133600" y="2578100"/>
                  <a:ext cx="1635208" cy="204300"/>
                </a:xfrm>
                <a:prstGeom prst="chevron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D31857DD-4006-4F79-F7CD-2F5ED96C3481}"/>
                    </a:ext>
                  </a:extLst>
                </p:cNvPr>
                <p:cNvGrpSpPr/>
                <p:nvPr/>
              </p:nvGrpSpPr>
              <p:grpSpPr>
                <a:xfrm>
                  <a:off x="3774090" y="2590250"/>
                  <a:ext cx="340710" cy="180000"/>
                  <a:chOff x="4121200" y="2730500"/>
                  <a:chExt cx="412800" cy="180000"/>
                </a:xfrm>
              </p:grpSpPr>
              <p:sp>
                <p:nvSpPr>
                  <p:cNvPr id="29" name="燕尾形 28">
                    <a:extLst>
                      <a:ext uri="{FF2B5EF4-FFF2-40B4-BE49-F238E27FC236}">
                        <a16:creationId xmlns:a16="http://schemas.microsoft.com/office/drawing/2014/main" id="{15967B12-AB2E-6157-8963-5B6AA45F07EC}"/>
                      </a:ext>
                    </a:extLst>
                  </p:cNvPr>
                  <p:cNvSpPr/>
                  <p:nvPr/>
                </p:nvSpPr>
                <p:spPr>
                  <a:xfrm>
                    <a:off x="4121200" y="2730500"/>
                    <a:ext cx="108000" cy="180000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燕尾形 29">
                    <a:extLst>
                      <a:ext uri="{FF2B5EF4-FFF2-40B4-BE49-F238E27FC236}">
                        <a16:creationId xmlns:a16="http://schemas.microsoft.com/office/drawing/2014/main" id="{67E5E32D-1142-8F90-F8CC-9D87327677AA}"/>
                      </a:ext>
                    </a:extLst>
                  </p:cNvPr>
                  <p:cNvSpPr/>
                  <p:nvPr/>
                </p:nvSpPr>
                <p:spPr>
                  <a:xfrm>
                    <a:off x="4273600" y="2730500"/>
                    <a:ext cx="108000" cy="180000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" name="燕尾形 30">
                    <a:extLst>
                      <a:ext uri="{FF2B5EF4-FFF2-40B4-BE49-F238E27FC236}">
                        <a16:creationId xmlns:a16="http://schemas.microsoft.com/office/drawing/2014/main" id="{22B0BC03-137D-8BAB-9D6A-945F1C79C5F9}"/>
                      </a:ext>
                    </a:extLst>
                  </p:cNvPr>
                  <p:cNvSpPr/>
                  <p:nvPr/>
                </p:nvSpPr>
                <p:spPr>
                  <a:xfrm>
                    <a:off x="4426000" y="2730500"/>
                    <a:ext cx="108000" cy="180000"/>
                  </a:xfrm>
                  <a:prstGeom prst="chevr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47E02ACF-64A6-CCCA-254C-7E46FACA37E9}"/>
                  </a:ext>
                </a:extLst>
              </p:cNvPr>
              <p:cNvGrpSpPr/>
              <p:nvPr/>
            </p:nvGrpSpPr>
            <p:grpSpPr>
              <a:xfrm>
                <a:off x="10557340" y="1624168"/>
                <a:ext cx="1981200" cy="204300"/>
                <a:chOff x="2133600" y="2578098"/>
                <a:chExt cx="1981200" cy="204300"/>
              </a:xfrm>
            </p:grpSpPr>
            <p:sp>
              <p:nvSpPr>
                <p:cNvPr id="22" name="燕尾形 21">
                  <a:extLst>
                    <a:ext uri="{FF2B5EF4-FFF2-40B4-BE49-F238E27FC236}">
                      <a16:creationId xmlns:a16="http://schemas.microsoft.com/office/drawing/2014/main" id="{C8C695B3-F8E4-FBF5-5888-E938F14C1BC4}"/>
                    </a:ext>
                  </a:extLst>
                </p:cNvPr>
                <p:cNvSpPr/>
                <p:nvPr/>
              </p:nvSpPr>
              <p:spPr>
                <a:xfrm>
                  <a:off x="2133600" y="2578098"/>
                  <a:ext cx="1635207" cy="204300"/>
                </a:xfrm>
                <a:prstGeom prst="chevron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b="1" dirty="0">
                    <a:ln w="12700">
                      <a:solidFill>
                        <a:schemeClr val="tx2">
                          <a:satMod val="155000"/>
                        </a:schemeClr>
                      </a:solidFill>
                      <a:prstDash val="solid"/>
                    </a:ln>
                    <a:solidFill>
                      <a:schemeClr val="bg1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Times New Roman" panose="02020603050405020304" pitchFamily="18" charset="0"/>
                    <a:ea typeface="Microsoft YaHei" panose="020B0503020204020204" pitchFamily="34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A1CD24A6-F611-A3DB-F143-AAC9B2F4A12F}"/>
                    </a:ext>
                  </a:extLst>
                </p:cNvPr>
                <p:cNvGrpSpPr/>
                <p:nvPr/>
              </p:nvGrpSpPr>
              <p:grpSpPr>
                <a:xfrm>
                  <a:off x="3774090" y="2590250"/>
                  <a:ext cx="340710" cy="180000"/>
                  <a:chOff x="4121200" y="2730500"/>
                  <a:chExt cx="412800" cy="180000"/>
                </a:xfrm>
              </p:grpSpPr>
              <p:sp>
                <p:nvSpPr>
                  <p:cNvPr id="24" name="燕尾形 23">
                    <a:extLst>
                      <a:ext uri="{FF2B5EF4-FFF2-40B4-BE49-F238E27FC236}">
                        <a16:creationId xmlns:a16="http://schemas.microsoft.com/office/drawing/2014/main" id="{DAE51EE5-5559-8214-0834-C7E9AEBCE5F0}"/>
                      </a:ext>
                    </a:extLst>
                  </p:cNvPr>
                  <p:cNvSpPr/>
                  <p:nvPr/>
                </p:nvSpPr>
                <p:spPr>
                  <a:xfrm>
                    <a:off x="4121200" y="2730500"/>
                    <a:ext cx="108000" cy="180000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" name="燕尾形 24">
                    <a:extLst>
                      <a:ext uri="{FF2B5EF4-FFF2-40B4-BE49-F238E27FC236}">
                        <a16:creationId xmlns:a16="http://schemas.microsoft.com/office/drawing/2014/main" id="{4F1C753C-A123-44E8-27D8-8EB570E3B8AD}"/>
                      </a:ext>
                    </a:extLst>
                  </p:cNvPr>
                  <p:cNvSpPr/>
                  <p:nvPr/>
                </p:nvSpPr>
                <p:spPr>
                  <a:xfrm>
                    <a:off x="4273600" y="2730500"/>
                    <a:ext cx="108000" cy="180000"/>
                  </a:xfrm>
                  <a:prstGeom prst="chevron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燕尾形 25">
                    <a:extLst>
                      <a:ext uri="{FF2B5EF4-FFF2-40B4-BE49-F238E27FC236}">
                        <a16:creationId xmlns:a16="http://schemas.microsoft.com/office/drawing/2014/main" id="{90B3C41F-FFB1-7949-EE94-F363F87BEC3F}"/>
                      </a:ext>
                    </a:extLst>
                  </p:cNvPr>
                  <p:cNvSpPr/>
                  <p:nvPr/>
                </p:nvSpPr>
                <p:spPr>
                  <a:xfrm>
                    <a:off x="4426000" y="2730500"/>
                    <a:ext cx="108000" cy="180000"/>
                  </a:xfrm>
                  <a:prstGeom prst="chevron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icrosoft YaHei" panose="020B0503020204020204" pitchFamily="34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82FD16A-C323-2B96-3BF7-EAC62551F8F2}"/>
                </a:ext>
              </a:extLst>
            </p:cNvPr>
            <p:cNvGrpSpPr/>
            <p:nvPr/>
          </p:nvGrpSpPr>
          <p:grpSpPr>
            <a:xfrm>
              <a:off x="675698" y="4203126"/>
              <a:ext cx="2044603" cy="699023"/>
              <a:chOff x="703408" y="3565796"/>
              <a:chExt cx="2044603" cy="699023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5CEB0E60-8481-CFBB-9014-3B7FA7586C45}"/>
                  </a:ext>
                </a:extLst>
              </p:cNvPr>
              <p:cNvSpPr/>
              <p:nvPr/>
            </p:nvSpPr>
            <p:spPr>
              <a:xfrm>
                <a:off x="2022923" y="3630327"/>
                <a:ext cx="725088" cy="634492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TextBox 57">
                <a:extLst>
                  <a:ext uri="{FF2B5EF4-FFF2-40B4-BE49-F238E27FC236}">
                    <a16:creationId xmlns:a16="http://schemas.microsoft.com/office/drawing/2014/main" id="{491A0F3B-4AD6-5095-283E-474659E577C2}"/>
                  </a:ext>
                </a:extLst>
              </p:cNvPr>
              <p:cNvSpPr txBox="1"/>
              <p:nvPr/>
            </p:nvSpPr>
            <p:spPr>
              <a:xfrm>
                <a:off x="703408" y="3565796"/>
                <a:ext cx="18473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endParaRPr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C1AE00D-3C33-8CAF-EFCF-59C9FE5E365F}"/>
                </a:ext>
              </a:extLst>
            </p:cNvPr>
            <p:cNvGrpSpPr/>
            <p:nvPr/>
          </p:nvGrpSpPr>
          <p:grpSpPr>
            <a:xfrm>
              <a:off x="2827195" y="3734043"/>
              <a:ext cx="1092411" cy="762436"/>
              <a:chOff x="2854905" y="3103418"/>
              <a:chExt cx="1092411" cy="762436"/>
            </a:xfrm>
          </p:grpSpPr>
          <p:cxnSp>
            <p:nvCxnSpPr>
              <p:cNvPr id="12" name="直接连接符 58">
                <a:extLst>
                  <a:ext uri="{FF2B5EF4-FFF2-40B4-BE49-F238E27FC236}">
                    <a16:creationId xmlns:a16="http://schemas.microsoft.com/office/drawing/2014/main" id="{FB555234-EE8B-B433-CB1D-A985213068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4905" y="3103418"/>
                <a:ext cx="340595" cy="762436"/>
              </a:xfrm>
              <a:prstGeom prst="line">
                <a:avLst/>
              </a:prstGeom>
              <a:ln w="254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4095">
                <a:extLst>
                  <a:ext uri="{FF2B5EF4-FFF2-40B4-BE49-F238E27FC236}">
                    <a16:creationId xmlns:a16="http://schemas.microsoft.com/office/drawing/2014/main" id="{A8A05DD9-0FAC-3E06-C8C9-A1DDC9813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5500" y="3105324"/>
                <a:ext cx="751816" cy="11761"/>
              </a:xfrm>
              <a:prstGeom prst="straightConnector1">
                <a:avLst/>
              </a:prstGeom>
              <a:ln w="25400"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4112">
              <a:extLst>
                <a:ext uri="{FF2B5EF4-FFF2-40B4-BE49-F238E27FC236}">
                  <a16:creationId xmlns:a16="http://schemas.microsoft.com/office/drawing/2014/main" id="{A28DA4EA-D87D-94A2-599F-1C5B81AEC3D4}"/>
                </a:ext>
              </a:extLst>
            </p:cNvPr>
            <p:cNvSpPr txBox="1"/>
            <p:nvPr/>
          </p:nvSpPr>
          <p:spPr>
            <a:xfrm>
              <a:off x="4297162" y="5025658"/>
              <a:ext cx="11320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20.09</a:t>
              </a:r>
              <a:r>
                <a:rPr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/</a:t>
              </a:r>
              <a:r>
                <a:rPr lang="zh-CN" altLang="en-US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400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21.03</a:t>
              </a:r>
              <a:endPara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97">
              <a:extLst>
                <a:ext uri="{FF2B5EF4-FFF2-40B4-BE49-F238E27FC236}">
                  <a16:creationId xmlns:a16="http://schemas.microsoft.com/office/drawing/2014/main" id="{E1E1AE48-CC0A-4AEC-1D7C-B1CFE17BCE09}"/>
                </a:ext>
              </a:extLst>
            </p:cNvPr>
            <p:cNvSpPr txBox="1"/>
            <p:nvPr/>
          </p:nvSpPr>
          <p:spPr>
            <a:xfrm>
              <a:off x="3189749" y="3793320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20.03</a:t>
              </a:r>
              <a:endParaRPr lang="zh-CN" altLang="en-US" sz="1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0" name="直接连接符 3">
            <a:extLst>
              <a:ext uri="{FF2B5EF4-FFF2-40B4-BE49-F238E27FC236}">
                <a16:creationId xmlns:a16="http://schemas.microsoft.com/office/drawing/2014/main" id="{8A4C29EC-913D-069A-1372-62674B9A7D8A}"/>
              </a:ext>
            </a:extLst>
          </p:cNvPr>
          <p:cNvCxnSpPr/>
          <p:nvPr/>
        </p:nvCxnSpPr>
        <p:spPr>
          <a:xfrm>
            <a:off x="3233852" y="4055807"/>
            <a:ext cx="258169" cy="584275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10">
            <a:extLst>
              <a:ext uri="{FF2B5EF4-FFF2-40B4-BE49-F238E27FC236}">
                <a16:creationId xmlns:a16="http://schemas.microsoft.com/office/drawing/2014/main" id="{CC06D38B-4A0D-9BD3-64F0-1BFC1395A041}"/>
              </a:ext>
            </a:extLst>
          </p:cNvPr>
          <p:cNvCxnSpPr>
            <a:cxnSpLocks/>
          </p:cNvCxnSpPr>
          <p:nvPr/>
        </p:nvCxnSpPr>
        <p:spPr>
          <a:xfrm>
            <a:off x="3501486" y="4650630"/>
            <a:ext cx="1163554" cy="0"/>
          </a:xfrm>
          <a:prstGeom prst="straightConnector1">
            <a:avLst/>
          </a:prstGeom>
          <a:ln w="254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21124AFE-63F3-AA0A-42D2-D09A9A572303}"/>
              </a:ext>
            </a:extLst>
          </p:cNvPr>
          <p:cNvSpPr txBox="1"/>
          <p:nvPr/>
        </p:nvSpPr>
        <p:spPr>
          <a:xfrm>
            <a:off x="2212573" y="2122629"/>
            <a:ext cx="24524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openEuler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20.03</a:t>
            </a: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LTS</a:t>
            </a:r>
            <a:endParaRPr kumimoji="1"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Bootstrap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200+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pkgs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SIG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RISC-V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成立</a:t>
            </a:r>
            <a:endParaRPr lang="zh-CN" altLang="en-US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3" name="直接连接符 58">
            <a:extLst>
              <a:ext uri="{FF2B5EF4-FFF2-40B4-BE49-F238E27FC236}">
                <a16:creationId xmlns:a16="http://schemas.microsoft.com/office/drawing/2014/main" id="{6EF26B51-8977-7110-F0FB-B1FAF682C9E5}"/>
              </a:ext>
            </a:extLst>
          </p:cNvPr>
          <p:cNvCxnSpPr/>
          <p:nvPr/>
        </p:nvCxnSpPr>
        <p:spPr>
          <a:xfrm flipV="1">
            <a:off x="4753899" y="3050711"/>
            <a:ext cx="340595" cy="762436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4095">
            <a:extLst>
              <a:ext uri="{FF2B5EF4-FFF2-40B4-BE49-F238E27FC236}">
                <a16:creationId xmlns:a16="http://schemas.microsoft.com/office/drawing/2014/main" id="{2E306FDA-9050-80B5-09E3-29219CE8CB87}"/>
              </a:ext>
            </a:extLst>
          </p:cNvPr>
          <p:cNvCxnSpPr>
            <a:cxnSpLocks/>
          </p:cNvCxnSpPr>
          <p:nvPr/>
        </p:nvCxnSpPr>
        <p:spPr>
          <a:xfrm>
            <a:off x="5076445" y="3054500"/>
            <a:ext cx="1397105" cy="11761"/>
          </a:xfrm>
          <a:prstGeom prst="straightConnector1">
            <a:avLst/>
          </a:prstGeom>
          <a:ln w="254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97">
            <a:extLst>
              <a:ext uri="{FF2B5EF4-FFF2-40B4-BE49-F238E27FC236}">
                <a16:creationId xmlns:a16="http://schemas.microsoft.com/office/drawing/2014/main" id="{B50CF16A-8285-91CF-0195-A4CF74D1C37A}"/>
              </a:ext>
            </a:extLst>
          </p:cNvPr>
          <p:cNvSpPr txBox="1"/>
          <p:nvPr/>
        </p:nvSpPr>
        <p:spPr>
          <a:xfrm>
            <a:off x="5137515" y="3118314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21.09</a:t>
            </a:r>
            <a:r>
              <a: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22.03</a:t>
            </a:r>
            <a:endParaRPr lang="zh-CN" altLang="en-US" sz="14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6" name="直接连接符 58">
            <a:extLst>
              <a:ext uri="{FF2B5EF4-FFF2-40B4-BE49-F238E27FC236}">
                <a16:creationId xmlns:a16="http://schemas.microsoft.com/office/drawing/2014/main" id="{1C915AEC-C6BC-18BE-B1F9-AF327B9FCA02}"/>
              </a:ext>
            </a:extLst>
          </p:cNvPr>
          <p:cNvCxnSpPr/>
          <p:nvPr/>
        </p:nvCxnSpPr>
        <p:spPr>
          <a:xfrm flipV="1">
            <a:off x="8033173" y="3044873"/>
            <a:ext cx="340595" cy="762436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4095">
            <a:extLst>
              <a:ext uri="{FF2B5EF4-FFF2-40B4-BE49-F238E27FC236}">
                <a16:creationId xmlns:a16="http://schemas.microsoft.com/office/drawing/2014/main" id="{09B22338-B829-D940-32A3-7486CA1C2D80}"/>
              </a:ext>
            </a:extLst>
          </p:cNvPr>
          <p:cNvCxnSpPr>
            <a:cxnSpLocks/>
          </p:cNvCxnSpPr>
          <p:nvPr/>
        </p:nvCxnSpPr>
        <p:spPr>
          <a:xfrm>
            <a:off x="8355719" y="3048662"/>
            <a:ext cx="1397105" cy="11761"/>
          </a:xfrm>
          <a:prstGeom prst="straightConnector1">
            <a:avLst/>
          </a:prstGeom>
          <a:ln w="254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97">
            <a:extLst>
              <a:ext uri="{FF2B5EF4-FFF2-40B4-BE49-F238E27FC236}">
                <a16:creationId xmlns:a16="http://schemas.microsoft.com/office/drawing/2014/main" id="{5731A8E8-FCB3-0239-6F95-B4C61CD0C20A}"/>
              </a:ext>
            </a:extLst>
          </p:cNvPr>
          <p:cNvSpPr txBox="1"/>
          <p:nvPr/>
        </p:nvSpPr>
        <p:spPr>
          <a:xfrm>
            <a:off x="8419843" y="3044265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23.09</a:t>
            </a:r>
            <a:r>
              <a: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24.03</a:t>
            </a:r>
            <a:endParaRPr lang="zh-CN" altLang="en-US" sz="1400" b="1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9" name="直接连接符 3">
            <a:extLst>
              <a:ext uri="{FF2B5EF4-FFF2-40B4-BE49-F238E27FC236}">
                <a16:creationId xmlns:a16="http://schemas.microsoft.com/office/drawing/2014/main" id="{205940FC-5718-31D2-3B9E-FDA7D68388FB}"/>
              </a:ext>
            </a:extLst>
          </p:cNvPr>
          <p:cNvCxnSpPr/>
          <p:nvPr/>
        </p:nvCxnSpPr>
        <p:spPr>
          <a:xfrm>
            <a:off x="6401431" y="4071694"/>
            <a:ext cx="258169" cy="584275"/>
          </a:xfrm>
          <a:prstGeom prst="line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10">
            <a:extLst>
              <a:ext uri="{FF2B5EF4-FFF2-40B4-BE49-F238E27FC236}">
                <a16:creationId xmlns:a16="http://schemas.microsoft.com/office/drawing/2014/main" id="{712C8ECD-D898-72A5-7B74-9AB891525FDC}"/>
              </a:ext>
            </a:extLst>
          </p:cNvPr>
          <p:cNvCxnSpPr>
            <a:cxnSpLocks/>
          </p:cNvCxnSpPr>
          <p:nvPr/>
        </p:nvCxnSpPr>
        <p:spPr>
          <a:xfrm>
            <a:off x="6669065" y="4666517"/>
            <a:ext cx="1163554" cy="0"/>
          </a:xfrm>
          <a:prstGeom prst="straightConnector1">
            <a:avLst/>
          </a:prstGeom>
          <a:ln w="254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4112">
            <a:extLst>
              <a:ext uri="{FF2B5EF4-FFF2-40B4-BE49-F238E27FC236}">
                <a16:creationId xmlns:a16="http://schemas.microsoft.com/office/drawing/2014/main" id="{BE82B577-3BCB-153B-1BF1-2E1E58E9DF3A}"/>
              </a:ext>
            </a:extLst>
          </p:cNvPr>
          <p:cNvSpPr txBox="1"/>
          <p:nvPr/>
        </p:nvSpPr>
        <p:spPr>
          <a:xfrm>
            <a:off x="6684821" y="4347944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22.09</a:t>
            </a:r>
            <a:r>
              <a: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23.03</a:t>
            </a:r>
            <a:endParaRPr lang="zh-CN" altLang="en-US" sz="1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55CEEB6-A938-E094-C0B7-7569F2E5E64A}"/>
              </a:ext>
            </a:extLst>
          </p:cNvPr>
          <p:cNvSpPr txBox="1"/>
          <p:nvPr/>
        </p:nvSpPr>
        <p:spPr>
          <a:xfrm>
            <a:off x="5076445" y="1851686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openEuler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22.03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LTS</a:t>
            </a:r>
          </a:p>
          <a:p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4000+ packages</a:t>
            </a:r>
          </a:p>
          <a:p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开源桌面环境逐渐完善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第三方基础设施与镜像</a:t>
            </a:r>
          </a:p>
        </p:txBody>
      </p:sp>
      <p:sp>
        <p:nvSpPr>
          <p:cNvPr id="63" name="TextBox 98">
            <a:extLst>
              <a:ext uri="{FF2B5EF4-FFF2-40B4-BE49-F238E27FC236}">
                <a16:creationId xmlns:a16="http://schemas.microsoft.com/office/drawing/2014/main" id="{1670F027-4436-F4C6-E59D-B92185C49C79}"/>
              </a:ext>
            </a:extLst>
          </p:cNvPr>
          <p:cNvSpPr txBox="1"/>
          <p:nvPr/>
        </p:nvSpPr>
        <p:spPr>
          <a:xfrm>
            <a:off x="3488783" y="4666517"/>
            <a:ext cx="3096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RISC-V Preview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Mainline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1200+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pkgs</a:t>
            </a:r>
          </a:p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基础桌面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QEMU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升级到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5.10</a:t>
            </a:r>
          </a:p>
        </p:txBody>
      </p:sp>
      <p:sp>
        <p:nvSpPr>
          <p:cNvPr id="64" name="TextBox 98">
            <a:extLst>
              <a:ext uri="{FF2B5EF4-FFF2-40B4-BE49-F238E27FC236}">
                <a16:creationId xmlns:a16="http://schemas.microsoft.com/office/drawing/2014/main" id="{A20C56A3-7949-033D-F14C-EFE4146534E0}"/>
              </a:ext>
            </a:extLst>
          </p:cNvPr>
          <p:cNvSpPr txBox="1"/>
          <p:nvPr/>
        </p:nvSpPr>
        <p:spPr>
          <a:xfrm>
            <a:off x="6639269" y="4672653"/>
            <a:ext cx="3048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Everything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Epol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6000+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pkgs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商业版本 </a:t>
            </a:r>
            <a:r>
              <a:rPr kumimoji="1" lang="en-US" altLang="zh-CN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EulixOS</a:t>
            </a:r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发布</a:t>
            </a:r>
            <a:endParaRPr kumimoji="1"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更加丰富的硬件支持能力</a:t>
            </a:r>
            <a:endParaRPr kumimoji="1"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A466680-FAA5-7E47-3A4A-329CF86ED9A3}"/>
              </a:ext>
            </a:extLst>
          </p:cNvPr>
          <p:cNvSpPr txBox="1"/>
          <p:nvPr/>
        </p:nvSpPr>
        <p:spPr>
          <a:xfrm>
            <a:off x="8355719" y="1582483"/>
            <a:ext cx="2452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openEuler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24.03</a:t>
            </a:r>
            <a:r>
              <a:rPr lang="zh-CN" altLang="en-US" sz="18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LTS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代码同源构建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QA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测试评审达标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社区原生 </a:t>
            </a:r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RISC-V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支持</a:t>
            </a:r>
            <a:endParaRPr lang="en-US" altLang="zh-CN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ISO</a:t>
            </a:r>
            <a:r>
              <a:rPr lang="zh-CN" altLang="en-US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统一镜像发布</a:t>
            </a:r>
            <a:endParaRPr lang="en-US" altLang="zh-CN" sz="18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6EB73DC-9311-A6F3-3E5F-A393E088F45D}"/>
              </a:ext>
            </a:extLst>
          </p:cNvPr>
          <p:cNvSpPr txBox="1"/>
          <p:nvPr/>
        </p:nvSpPr>
        <p:spPr>
          <a:xfrm>
            <a:off x="1256272" y="3661466"/>
            <a:ext cx="555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202004</a:t>
            </a:r>
            <a:endParaRPr kumimoji="1" lang="zh-CN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51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3DEDF-9EE6-FB3D-E2A5-8AE7589C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24.03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RISC-V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发布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是里程碑也是起点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E167FA-E84E-3434-F013-A8DED5A1662E}"/>
              </a:ext>
            </a:extLst>
          </p:cNvPr>
          <p:cNvSpPr txBox="1"/>
          <p:nvPr/>
        </p:nvSpPr>
        <p:spPr>
          <a:xfrm>
            <a:off x="273989" y="1586254"/>
            <a:ext cx="5411106" cy="37310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发布主体：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openEuler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社区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发布目标：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面向服务器场景、桌面办公场景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发布范围：</a:t>
            </a:r>
            <a:r>
              <a:rPr kumimoji="1" lang="en-US" altLang="zh-CN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Everything 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Epol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6000+pkgs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发部件：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统一 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ISO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镜像（支持 </a:t>
            </a:r>
            <a:r>
              <a:rPr kumimoji="1" lang="en-US" altLang="zh-CN" sz="2000" dirty="0" err="1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LiveCD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发布特性：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UEFI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、热补丁、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                      硬实时内核、蓬莱 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TEE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发布时间：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2024 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年 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月 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6 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日</a:t>
            </a:r>
            <a:endParaRPr kumimoji="1"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p"/>
            </a:pPr>
            <a:r>
              <a:rPr kumimoji="1" lang="zh-CN" altLang="en-US" sz="2000" b="1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伴随版本：</a:t>
            </a:r>
            <a:r>
              <a:rPr kumimoji="1"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LLVM</a:t>
            </a:r>
            <a:r>
              <a:rPr kumimoji="1"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平行宇宙版本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817329-5A24-EE49-DEA6-C66C7C05B91C}"/>
              </a:ext>
            </a:extLst>
          </p:cNvPr>
          <p:cNvSpPr txBox="1"/>
          <p:nvPr/>
        </p:nvSpPr>
        <p:spPr>
          <a:xfrm>
            <a:off x="5685095" y="4180358"/>
            <a:ext cx="6506905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一个软件硬件厂商可以协作共建的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RISC-V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LTS</a:t>
            </a: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系统底座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49F9A8-D910-E585-0BE2-D959D3E83EFF}"/>
              </a:ext>
            </a:extLst>
          </p:cNvPr>
          <p:cNvSpPr txBox="1"/>
          <p:nvPr/>
        </p:nvSpPr>
        <p:spPr>
          <a:xfrm>
            <a:off x="5506569" y="5133667"/>
            <a:ext cx="6663104" cy="9610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加速建设 RISC-V 服务器和 HPC 方向的软件生态发展</a:t>
            </a:r>
            <a:endParaRPr lang="en-US" altLang="zh-CN" sz="20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为大数据、大模型、云原生和科学计算等领域提供土壤</a:t>
            </a: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CC6DA98F-79F0-C2BF-D645-A3E83DBDD351}"/>
              </a:ext>
            </a:extLst>
          </p:cNvPr>
          <p:cNvSpPr/>
          <p:nvPr/>
        </p:nvSpPr>
        <p:spPr>
          <a:xfrm>
            <a:off x="8163951" y="4671408"/>
            <a:ext cx="1348339" cy="462259"/>
          </a:xfrm>
          <a:prstGeom prst="downArrow">
            <a:avLst>
              <a:gd name="adj1" fmla="val 50000"/>
              <a:gd name="adj2" fmla="val 474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D6365E-B364-6FDB-95EA-AFD1B20DCE1D}"/>
              </a:ext>
            </a:extLst>
          </p:cNvPr>
          <p:cNvSpPr txBox="1"/>
          <p:nvPr/>
        </p:nvSpPr>
        <p:spPr>
          <a:xfrm>
            <a:off x="5685095" y="1209805"/>
            <a:ext cx="6099858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Master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滚动分支三架构软件支持率对比：</a:t>
            </a:r>
            <a:endParaRPr kumimoji="1"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x86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0.3%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  </a:t>
            </a:r>
            <a:endParaRPr kumimoji="1" lang="en-US" altLang="zh-CN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ARM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0.5%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  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RISC-V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kumimoji="1" lang="zh-CN" altLang="en-US" sz="2400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1.5%</a:t>
            </a:r>
            <a:endParaRPr kumimoji="1" lang="zh-CN" altLang="en-US" sz="2400" dirty="0">
              <a:latin typeface="Times New Roman" panose="02020603050405020304" pitchFamily="18" charset="0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08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8D899-7D5D-3C0A-E334-ED22867F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软件生态支持现状 </a:t>
            </a:r>
            <a:r>
              <a:rPr kumimoji="1" lang="en-US" altLang="zh-CN" dirty="0"/>
              <a:t>&gt;&gt;</a:t>
            </a:r>
            <a:r>
              <a:rPr kumimoji="1" lang="zh-CN" altLang="en-US" dirty="0"/>
              <a:t> 常用办公场景</a:t>
            </a:r>
            <a:r>
              <a:rPr kumimoji="1" lang="en-US" altLang="zh-CN" dirty="0"/>
              <a:t>+</a:t>
            </a:r>
            <a:r>
              <a:rPr kumimoji="1" lang="zh-CN" altLang="en-US" dirty="0"/>
              <a:t>服务器生态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BCBC2F1-1AD8-AE05-AEDF-FF4C4C126AE1}"/>
              </a:ext>
            </a:extLst>
          </p:cNvPr>
          <p:cNvSpPr txBox="1">
            <a:spLocks/>
          </p:cNvSpPr>
          <p:nvPr/>
        </p:nvSpPr>
        <p:spPr>
          <a:xfrm>
            <a:off x="615431" y="1436154"/>
            <a:ext cx="6190989" cy="1874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办公：主流桌面环境、 浏览器、邮箱、播放器、图形编辑器 、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VNC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、文档处理系统 、打印系统 、网络管理、</a:t>
            </a:r>
            <a:r>
              <a:rPr kumimoji="1"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VScodium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服务器：虚拟化、邮箱、数据库、容器、分布式、热补丁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B0BEE3E-9844-D3CD-62D6-68269C8C9D10}"/>
              </a:ext>
            </a:extLst>
          </p:cNvPr>
          <p:cNvGrpSpPr/>
          <p:nvPr/>
        </p:nvGrpSpPr>
        <p:grpSpPr>
          <a:xfrm>
            <a:off x="7013945" y="1470201"/>
            <a:ext cx="4979096" cy="4292160"/>
            <a:chOff x="7363009" y="1437211"/>
            <a:chExt cx="5636839" cy="4861111"/>
          </a:xfrm>
        </p:grpSpPr>
        <p:pic>
          <p:nvPicPr>
            <p:cNvPr id="7" name="图片 6" descr="图标&#10;&#10;描述已自动生成">
              <a:extLst>
                <a:ext uri="{FF2B5EF4-FFF2-40B4-BE49-F238E27FC236}">
                  <a16:creationId xmlns:a16="http://schemas.microsoft.com/office/drawing/2014/main" id="{4CD23C2C-728A-A684-F4D0-6020D8441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6353" y="1580144"/>
              <a:ext cx="1426689" cy="1188909"/>
            </a:xfrm>
            <a:prstGeom prst="rect">
              <a:avLst/>
            </a:prstGeom>
            <a:effectLst/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38E0144F-9D50-EE26-D487-F2B8DD30E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582" y="1580144"/>
              <a:ext cx="1514230" cy="118890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794431B-FEF3-C886-F7AA-6C74167B9527}"/>
                </a:ext>
              </a:extLst>
            </p:cNvPr>
            <p:cNvSpPr/>
            <p:nvPr/>
          </p:nvSpPr>
          <p:spPr>
            <a:xfrm>
              <a:off x="9130369" y="1437211"/>
              <a:ext cx="772428" cy="1107996"/>
            </a:xfrm>
            <a:prstGeom prst="rect">
              <a:avLst/>
            </a:prstGeom>
            <a:noFill/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66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已粘贴的影片.png" descr="已粘贴的影片.png">
              <a:extLst>
                <a:ext uri="{FF2B5EF4-FFF2-40B4-BE49-F238E27FC236}">
                  <a16:creationId xmlns:a16="http://schemas.microsoft.com/office/drawing/2014/main" id="{B0EEE163-6AB8-34D9-A559-1F3E37915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009" y="3139743"/>
              <a:ext cx="4080034" cy="1652729"/>
            </a:xfrm>
            <a:prstGeom prst="rect">
              <a:avLst/>
            </a:prstGeom>
            <a:ln w="12700">
              <a:miter lim="400000"/>
            </a:ln>
            <a:effectLst/>
          </p:spPr>
        </p:pic>
        <p:pic>
          <p:nvPicPr>
            <p:cNvPr id="11" name="Picture 18" descr="@opengauss-mirror">
              <a:extLst>
                <a:ext uri="{FF2B5EF4-FFF2-40B4-BE49-F238E27FC236}">
                  <a16:creationId xmlns:a16="http://schemas.microsoft.com/office/drawing/2014/main" id="{34456140-0DD3-4E62-CE24-DB51B290EA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73616" y="5072090"/>
              <a:ext cx="1226232" cy="122623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F542D93-FC1E-997F-8A7F-33B88E26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73616" y="3603562"/>
              <a:ext cx="1179397" cy="1188910"/>
            </a:xfrm>
            <a:prstGeom prst="rect">
              <a:avLst/>
            </a:prstGeom>
            <a:effectLst/>
          </p:spPr>
        </p:pic>
        <p:pic>
          <p:nvPicPr>
            <p:cNvPr id="13" name="Picture 40">
              <a:extLst>
                <a:ext uri="{FF2B5EF4-FFF2-40B4-BE49-F238E27FC236}">
                  <a16:creationId xmlns:a16="http://schemas.microsoft.com/office/drawing/2014/main" id="{45C099E8-9053-96DE-9752-0B125A09E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6761" y="2174598"/>
              <a:ext cx="1226232" cy="122623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6">
            <a:extLst>
              <a:ext uri="{FF2B5EF4-FFF2-40B4-BE49-F238E27FC236}">
                <a16:creationId xmlns:a16="http://schemas.microsoft.com/office/drawing/2014/main" id="{7AC1D6EE-AEC5-BCD4-66DB-4D560191A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60" y="3754362"/>
            <a:ext cx="1806929" cy="4667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>
            <a:extLst>
              <a:ext uri="{FF2B5EF4-FFF2-40B4-BE49-F238E27FC236}">
                <a16:creationId xmlns:a16="http://schemas.microsoft.com/office/drawing/2014/main" id="{143135CD-EAD6-1B3B-89D2-41CD0E0B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76" y="3735099"/>
            <a:ext cx="1667107" cy="55570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>
            <a:extLst>
              <a:ext uri="{FF2B5EF4-FFF2-40B4-BE49-F238E27FC236}">
                <a16:creationId xmlns:a16="http://schemas.microsoft.com/office/drawing/2014/main" id="{71F88376-1996-FD78-8616-B859503D7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15" y="4730746"/>
            <a:ext cx="1702398" cy="46429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Kubernetes">
            <a:extLst>
              <a:ext uri="{FF2B5EF4-FFF2-40B4-BE49-F238E27FC236}">
                <a16:creationId xmlns:a16="http://schemas.microsoft.com/office/drawing/2014/main" id="{62880693-26F6-7979-9235-42E4EC034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67" y="4679649"/>
            <a:ext cx="2588630" cy="55918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4" descr="A minimalistic logotype consisting of nine dots arranged in the three-by-three grid and &quot;ROS&quot; to the right. All elements of the dark shade of blue.">
            <a:extLst>
              <a:ext uri="{FF2B5EF4-FFF2-40B4-BE49-F238E27FC236}">
                <a16:creationId xmlns:a16="http://schemas.microsoft.com/office/drawing/2014/main" id="{8E532D4F-D014-587C-9A30-466D6D011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915" y="3717333"/>
            <a:ext cx="2027089" cy="59123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4D0E9628-3546-5B81-ECD2-549FE995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254" y="5635597"/>
            <a:ext cx="1778248" cy="3778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01804141-6274-ECC5-2BED-89BF6254A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72" y="5336501"/>
            <a:ext cx="1511511" cy="78909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8">
            <a:extLst>
              <a:ext uri="{FF2B5EF4-FFF2-40B4-BE49-F238E27FC236}">
                <a16:creationId xmlns:a16="http://schemas.microsoft.com/office/drawing/2014/main" id="{D08353FD-892C-E0AE-BFF8-8BAF9538A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291" y="5642993"/>
            <a:ext cx="1780029" cy="57672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E132802-B282-7A9E-1E41-9E5AC35F34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59659" y="4626975"/>
            <a:ext cx="2795430" cy="1612292"/>
          </a:xfrm>
          <a:prstGeom prst="rect">
            <a:avLst/>
          </a:prstGeom>
        </p:spPr>
      </p:pic>
      <p:pic>
        <p:nvPicPr>
          <p:cNvPr id="1028" name="Picture 4" descr="Meet VSCodium. A Visual Studio Code Alternative.">
            <a:extLst>
              <a:ext uri="{FF2B5EF4-FFF2-40B4-BE49-F238E27FC236}">
                <a16:creationId xmlns:a16="http://schemas.microsoft.com/office/drawing/2014/main" id="{EFCFF62A-5E82-B37D-C08A-F0E4937B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459" y="4758628"/>
            <a:ext cx="2201523" cy="92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75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C3D7E-F8AF-3158-DBE9-DFB0921F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硬件生态支持现状 </a:t>
            </a:r>
            <a:r>
              <a:rPr kumimoji="1" lang="en-US" altLang="zh-CN" dirty="0"/>
              <a:t>&gt;&gt;</a:t>
            </a:r>
            <a:r>
              <a:rPr kumimoji="1" lang="zh-CN" altLang="en-US" dirty="0"/>
              <a:t> 国内外主流开发板</a:t>
            </a: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C182293-98D2-5685-465E-F53496CA6FC5}"/>
              </a:ext>
            </a:extLst>
          </p:cNvPr>
          <p:cNvSpPr txBox="1">
            <a:spLocks/>
          </p:cNvSpPr>
          <p:nvPr/>
        </p:nvSpPr>
        <p:spPr>
          <a:xfrm>
            <a:off x="394636" y="1190170"/>
            <a:ext cx="4422899" cy="52106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UEFI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统一 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ISO 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镜像</a:t>
            </a:r>
            <a:endParaRPr kumimoji="1" lang="en-US" altLang="zh-CN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XiangShan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Xuanie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SiFive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StarFive</a:t>
            </a:r>
            <a:r>
              <a:rPr kumimoji="1"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Sophgo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SpacemiT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LeapFive</a:t>
            </a: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: 圆角 41">
            <a:extLst>
              <a:ext uri="{FF2B5EF4-FFF2-40B4-BE49-F238E27FC236}">
                <a16:creationId xmlns:a16="http://schemas.microsoft.com/office/drawing/2014/main" id="{AC0FEB43-7887-B568-31CC-DDD53982C4B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886164" y="5226506"/>
            <a:ext cx="2758756" cy="1339183"/>
          </a:xfrm>
          <a:prstGeom prst="roundRect">
            <a:avLst>
              <a:gd name="adj" fmla="val 9213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C7D2E6"/>
              </a:gs>
            </a:gsLst>
            <a:lin ang="5400000" scaled="1"/>
          </a:gradFill>
          <a:ln w="9525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图标&#10;&#10;描述已自动生成">
            <a:extLst>
              <a:ext uri="{FF2B5EF4-FFF2-40B4-BE49-F238E27FC236}">
                <a16:creationId xmlns:a16="http://schemas.microsoft.com/office/drawing/2014/main" id="{0690D6BD-4C74-826D-EDE0-DD06F2A0C1B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398" y="3429000"/>
            <a:ext cx="1426689" cy="1188908"/>
          </a:xfrm>
          <a:prstGeom prst="rect">
            <a:avLst/>
          </a:prstGeom>
          <a:effectLst/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27F19983-6514-41ED-7754-99A15EA8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87" y="3429000"/>
            <a:ext cx="1514230" cy="11889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20400C7-E718-7490-EB45-7AD1044A031C}"/>
              </a:ext>
            </a:extLst>
          </p:cNvPr>
          <p:cNvSpPr/>
          <p:nvPr/>
        </p:nvSpPr>
        <p:spPr>
          <a:xfrm>
            <a:off x="2154443" y="3509912"/>
            <a:ext cx="772428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CN" altLang="en-US" sz="66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: 圆角 41">
            <a:extLst>
              <a:ext uri="{FF2B5EF4-FFF2-40B4-BE49-F238E27FC236}">
                <a16:creationId xmlns:a16="http://schemas.microsoft.com/office/drawing/2014/main" id="{E990424C-B9CC-8ECA-81DA-BC43E624A21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933950" y="1096905"/>
            <a:ext cx="2818296" cy="1638839"/>
          </a:xfrm>
          <a:prstGeom prst="roundRect">
            <a:avLst>
              <a:gd name="adj" fmla="val 9213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C7D2E6"/>
              </a:gs>
            </a:gsLst>
            <a:lin ang="5400000" scaled="1"/>
          </a:gradFill>
          <a:ln w="9525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42">
            <a:extLst>
              <a:ext uri="{FF2B5EF4-FFF2-40B4-BE49-F238E27FC236}">
                <a16:creationId xmlns:a16="http://schemas.microsoft.com/office/drawing/2014/main" id="{6E5E1A31-8B05-0A1F-A778-9566EFA31B0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08023" y="967523"/>
            <a:ext cx="2451861" cy="2130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FA7"/>
              </a:gs>
              <a:gs pos="100000">
                <a:srgbClr val="1155FF"/>
              </a:gs>
            </a:gsLst>
            <a:lin ang="16200000" scaled="1"/>
            <a:tileRect/>
          </a:gradFill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lvl="0" algn="ctr" fontAlgn="ctr">
              <a:defRPr sz="12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StarFive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VisionFive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31241ED-36B5-476E-0CA6-F3D311298D0E}"/>
              </a:ext>
            </a:extLst>
          </p:cNvPr>
          <p:cNvPicPr/>
          <p:nvPr>
            <p:custDataLst>
              <p:tags r:id="rId4"/>
            </p:custDataLst>
          </p:nvPr>
        </p:nvPicPr>
        <p:blipFill>
          <a:blip r:embed="rId29"/>
          <a:srcRect r="27960"/>
          <a:stretch>
            <a:fillRect/>
          </a:stretch>
        </p:blipFill>
        <p:spPr>
          <a:xfrm>
            <a:off x="5935021" y="1263583"/>
            <a:ext cx="1617372" cy="1183189"/>
          </a:xfrm>
          <a:prstGeom prst="rect">
            <a:avLst/>
          </a:prstGeom>
          <a:noFill/>
          <a:ln w="9525">
            <a:noFill/>
          </a:ln>
          <a:effectLst/>
        </p:spPr>
      </p:pic>
      <p:pic>
        <p:nvPicPr>
          <p:cNvPr id="13" name="图片 12" descr="StarFive VisionFive 2">
            <a:extLst>
              <a:ext uri="{FF2B5EF4-FFF2-40B4-BE49-F238E27FC236}">
                <a16:creationId xmlns:a16="http://schemas.microsoft.com/office/drawing/2014/main" id="{9037D138-6711-A266-8652-60C123BA66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/>
          <a:srcRect l="18229" t="13056" r="16042" b="22917"/>
          <a:stretch>
            <a:fillRect/>
          </a:stretch>
        </p:blipFill>
        <p:spPr>
          <a:xfrm>
            <a:off x="5112278" y="1390373"/>
            <a:ext cx="1563598" cy="1142532"/>
          </a:xfrm>
          <a:prstGeom prst="rect">
            <a:avLst/>
          </a:prstGeom>
          <a:effectLst/>
        </p:spPr>
      </p:pic>
      <p:sp>
        <p:nvSpPr>
          <p:cNvPr id="14" name="矩形: 圆角 41">
            <a:extLst>
              <a:ext uri="{FF2B5EF4-FFF2-40B4-BE49-F238E27FC236}">
                <a16:creationId xmlns:a16="http://schemas.microsoft.com/office/drawing/2014/main" id="{58D1C786-ADF9-7386-D06B-F650FB528A7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670561" y="3061808"/>
            <a:ext cx="3631540" cy="1616165"/>
          </a:xfrm>
          <a:prstGeom prst="roundRect">
            <a:avLst>
              <a:gd name="adj" fmla="val 9213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C7D2E6"/>
              </a:gs>
            </a:gsLst>
            <a:lin ang="5400000" scaled="1"/>
          </a:gradFill>
          <a:ln w="9525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42">
            <a:extLst>
              <a:ext uri="{FF2B5EF4-FFF2-40B4-BE49-F238E27FC236}">
                <a16:creationId xmlns:a16="http://schemas.microsoft.com/office/drawing/2014/main" id="{0754DEBD-281F-B2B0-63BB-2A806C8CBDF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254258" y="2867138"/>
            <a:ext cx="1829811" cy="2101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FA7"/>
              </a:gs>
              <a:gs pos="100000">
                <a:srgbClr val="1155FF"/>
              </a:gs>
            </a:gsLst>
            <a:lin ang="16200000" scaled="1"/>
            <a:tileRect/>
          </a:gradFill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lvl="0" algn="ctr" fontAlgn="ctr">
              <a:defRPr sz="12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Sophgo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Pioneer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ECE9D7F-CE28-E393-4267-94BF857064C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943241" y="3194072"/>
            <a:ext cx="2174521" cy="1357392"/>
          </a:xfrm>
          <a:prstGeom prst="rect">
            <a:avLst/>
          </a:prstGeom>
          <a:effectLst/>
        </p:spPr>
      </p:pic>
      <p:pic>
        <p:nvPicPr>
          <p:cNvPr id="17" name="Picture 4" descr="Pioneer Overview | Milk-V">
            <a:extLst>
              <a:ext uri="{FF2B5EF4-FFF2-40B4-BE49-F238E27FC236}">
                <a16:creationId xmlns:a16="http://schemas.microsoft.com/office/drawing/2014/main" id="{725E55B6-F8A0-4E98-6623-C2018B6B2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17" y="3203460"/>
            <a:ext cx="1843053" cy="13822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: 圆角 41">
            <a:extLst>
              <a:ext uri="{FF2B5EF4-FFF2-40B4-BE49-F238E27FC236}">
                <a16:creationId xmlns:a16="http://schemas.microsoft.com/office/drawing/2014/main" id="{4589BDC7-8EE4-8055-5302-DA3A0E657AC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8497757" y="481968"/>
            <a:ext cx="3065760" cy="1576019"/>
          </a:xfrm>
          <a:prstGeom prst="roundRect">
            <a:avLst>
              <a:gd name="adj" fmla="val 9213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C7D2E6"/>
              </a:gs>
            </a:gsLst>
            <a:lin ang="5400000" scaled="1"/>
          </a:gradFill>
          <a:ln w="9525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42">
            <a:extLst>
              <a:ext uri="{FF2B5EF4-FFF2-40B4-BE49-F238E27FC236}">
                <a16:creationId xmlns:a16="http://schemas.microsoft.com/office/drawing/2014/main" id="{EF0147F9-EAD9-5C46-61B1-3737BB8501C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697609" y="335840"/>
            <a:ext cx="1905136" cy="2394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FA7"/>
              </a:gs>
              <a:gs pos="100000">
                <a:srgbClr val="1155FF"/>
              </a:gs>
            </a:gsLst>
            <a:lin ang="16200000" scaled="1"/>
            <a:tileRect/>
          </a:gradFill>
          <a:effectLst/>
        </p:spPr>
        <p:txBody>
          <a:bodyPr wrap="square" rtlCol="0" anchor="ctr">
            <a:noAutofit/>
          </a:bodyPr>
          <a:lstStyle/>
          <a:p>
            <a:pPr lvl="0" algn="ctr" fontAlgn="ctr">
              <a:defRPr/>
            </a:pPr>
            <a:r>
              <a:rPr lang="en-US" altLang="zh-CN" sz="1200" b="1" dirty="0" err="1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SiFive</a:t>
            </a:r>
            <a:r>
              <a:rPr lang="en-US" altLang="zh-CN" sz="1200" b="1" dirty="0">
                <a:solidFill>
                  <a:schemeClr val="bg1"/>
                </a:solidFill>
                <a:latin typeface="Times New Roman" panose="02020603050405020304" pitchFamily="18" charset="0"/>
                <a:ea typeface="Gadugi" panose="020B0502040204020203" pitchFamily="34" charset="0"/>
                <a:cs typeface="Times New Roman" panose="02020603050405020304" pitchFamily="18" charset="0"/>
              </a:rPr>
              <a:t> Unmatched</a:t>
            </a:r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6348D57-B7B2-C4A8-30AA-15A4A5A77D84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709" y="568077"/>
            <a:ext cx="2654585" cy="131566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: 圆角 41">
            <a:extLst>
              <a:ext uri="{FF2B5EF4-FFF2-40B4-BE49-F238E27FC236}">
                <a16:creationId xmlns:a16="http://schemas.microsoft.com/office/drawing/2014/main" id="{15ED0E83-C5F2-93E7-5558-73883428D6C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787386" y="2491119"/>
            <a:ext cx="2751009" cy="1488929"/>
          </a:xfrm>
          <a:prstGeom prst="roundRect">
            <a:avLst>
              <a:gd name="adj" fmla="val 9213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C7D2E6"/>
              </a:gs>
            </a:gsLst>
            <a:lin ang="5400000" scaled="1"/>
          </a:gradFill>
          <a:ln w="9525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42">
            <a:extLst>
              <a:ext uri="{FF2B5EF4-FFF2-40B4-BE49-F238E27FC236}">
                <a16:creationId xmlns:a16="http://schemas.microsoft.com/office/drawing/2014/main" id="{425DAAE6-338E-8B90-904A-D71B9EB1E94A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008079" y="2372556"/>
            <a:ext cx="1184201" cy="29233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FA7"/>
              </a:gs>
              <a:gs pos="100000">
                <a:srgbClr val="1155FF"/>
              </a:gs>
            </a:gsLst>
            <a:lin ang="16200000" scaled="1"/>
            <a:tileRect/>
          </a:gradFill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lvl="0" algn="ctr" fontAlgn="ctr">
              <a:defRPr sz="12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LicheePi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4A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EFAA215-5F8E-0B68-D94A-C38B22373834}"/>
              </a:ext>
            </a:extLst>
          </p:cNvPr>
          <p:cNvPicPr/>
          <p:nvPr>
            <p:custDataLst>
              <p:tags r:id="rId14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9790490" y="2612911"/>
            <a:ext cx="1631490" cy="1161554"/>
          </a:xfrm>
          <a:prstGeom prst="rect">
            <a:avLst/>
          </a:prstGeom>
          <a:noFill/>
          <a:ln w="9525">
            <a:noFill/>
          </a:ln>
          <a:effectLst/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EE28B8D-A98C-A045-72A4-D0318254022B}"/>
              </a:ext>
            </a:extLst>
          </p:cNvPr>
          <p:cNvPicPr/>
          <p:nvPr>
            <p:custDataLst>
              <p:tags r:id="rId15"/>
            </p:custDataLst>
          </p:nvPr>
        </p:nvPicPr>
        <p:blipFill>
          <a:blip r:embed="rId35"/>
          <a:srcRect l="30099" t="8326" r="33500" b="18889"/>
          <a:stretch>
            <a:fillRect/>
          </a:stretch>
        </p:blipFill>
        <p:spPr>
          <a:xfrm>
            <a:off x="8888308" y="2798268"/>
            <a:ext cx="1145319" cy="1070739"/>
          </a:xfrm>
          <a:prstGeom prst="rect">
            <a:avLst/>
          </a:prstGeom>
          <a:noFill/>
          <a:ln w="9525">
            <a:noFill/>
          </a:ln>
          <a:effectLst/>
        </p:spPr>
      </p:pic>
      <p:sp>
        <p:nvSpPr>
          <p:cNvPr id="25" name="矩形: 圆角 41">
            <a:extLst>
              <a:ext uri="{FF2B5EF4-FFF2-40B4-BE49-F238E27FC236}">
                <a16:creationId xmlns:a16="http://schemas.microsoft.com/office/drawing/2014/main" id="{7BCB4D9E-458B-3B8E-FFE9-21B3EDC8436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869106" y="5013464"/>
            <a:ext cx="2758756" cy="1339183"/>
          </a:xfrm>
          <a:prstGeom prst="roundRect">
            <a:avLst>
              <a:gd name="adj" fmla="val 9213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C7D2E6"/>
              </a:gs>
            </a:gsLst>
            <a:lin ang="5400000" scaled="1"/>
          </a:gradFill>
          <a:ln w="9525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087EE79-783C-0B73-1275-75D8EA2CF27D}"/>
              </a:ext>
            </a:extLst>
          </p:cNvPr>
          <p:cNvPicPr/>
          <p:nvPr>
            <p:custDataLst>
              <p:tags r:id="rId17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5946827" y="5181364"/>
            <a:ext cx="1658217" cy="1047130"/>
          </a:xfrm>
          <a:prstGeom prst="rect">
            <a:avLst/>
          </a:prstGeom>
          <a:noFill/>
          <a:ln w="9525">
            <a:noFill/>
          </a:ln>
          <a:effectLst/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FCA154C-4A74-3B29-C124-8DA02852A401}"/>
              </a:ext>
            </a:extLst>
          </p:cNvPr>
          <p:cNvPicPr/>
          <p:nvPr>
            <p:custDataLst>
              <p:tags r:id="rId18"/>
            </p:custDataLst>
          </p:nvPr>
        </p:nvPicPr>
        <p:blipFill>
          <a:blip r:embed="rId37"/>
          <a:srcRect l="12464" t="18203" r="13976" b="12110"/>
          <a:stretch>
            <a:fillRect/>
          </a:stretch>
        </p:blipFill>
        <p:spPr>
          <a:xfrm>
            <a:off x="7206136" y="5253791"/>
            <a:ext cx="1353915" cy="1047130"/>
          </a:xfrm>
          <a:prstGeom prst="rect">
            <a:avLst/>
          </a:prstGeom>
          <a:noFill/>
          <a:ln w="9525">
            <a:noFill/>
          </a:ln>
          <a:effectLst/>
        </p:spPr>
      </p:pic>
      <p:sp>
        <p:nvSpPr>
          <p:cNvPr id="28" name="矩形: 圆角 41">
            <a:extLst>
              <a:ext uri="{FF2B5EF4-FFF2-40B4-BE49-F238E27FC236}">
                <a16:creationId xmlns:a16="http://schemas.microsoft.com/office/drawing/2014/main" id="{D6F9D757-2259-EE56-9999-40E64CC3E252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852048" y="4380315"/>
            <a:ext cx="3110911" cy="1746951"/>
          </a:xfrm>
          <a:prstGeom prst="roundRect">
            <a:avLst>
              <a:gd name="adj" fmla="val 9213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C7D2E6"/>
              </a:gs>
            </a:gsLst>
            <a:lin ang="5400000" scaled="1"/>
          </a:gradFill>
          <a:ln w="9525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42">
            <a:extLst>
              <a:ext uri="{FF2B5EF4-FFF2-40B4-BE49-F238E27FC236}">
                <a16:creationId xmlns:a16="http://schemas.microsoft.com/office/drawing/2014/main" id="{B9D94545-D1CE-F7CC-F4EE-A40A3F78AD0F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9150265" y="4269274"/>
            <a:ext cx="2197663" cy="28365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FA7"/>
              </a:gs>
              <a:gs pos="100000">
                <a:srgbClr val="1155FF"/>
              </a:gs>
            </a:gsLst>
            <a:lin ang="16200000" scaled="1"/>
            <a:tileRect/>
          </a:gradFill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lvl="0" algn="ctr" fontAlgn="ctr">
              <a:defRPr sz="12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XiangShan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Nanhu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: 圆角 41">
            <a:extLst>
              <a:ext uri="{FF2B5EF4-FFF2-40B4-BE49-F238E27FC236}">
                <a16:creationId xmlns:a16="http://schemas.microsoft.com/office/drawing/2014/main" id="{B586FE56-D490-0CAD-4924-F6244230FD3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51386" y="5226506"/>
            <a:ext cx="2268667" cy="1339183"/>
          </a:xfrm>
          <a:prstGeom prst="roundRect">
            <a:avLst>
              <a:gd name="adj" fmla="val 9213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rgbClr val="C7D2E6"/>
              </a:gs>
            </a:gsLst>
            <a:lin ang="5400000" scaled="1"/>
          </a:gradFill>
          <a:ln w="9525">
            <a:prstDash val="sysDash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42">
            <a:extLst>
              <a:ext uri="{FF2B5EF4-FFF2-40B4-BE49-F238E27FC236}">
                <a16:creationId xmlns:a16="http://schemas.microsoft.com/office/drawing/2014/main" id="{5327C0EB-073A-5165-8587-79839BDF92B4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478196" y="5096563"/>
            <a:ext cx="984546" cy="23259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FA7"/>
              </a:gs>
              <a:gs pos="100000">
                <a:srgbClr val="1155FF"/>
              </a:gs>
            </a:gsLst>
            <a:lin ang="16200000" scaled="1"/>
            <a:tileRect/>
          </a:gradFill>
          <a:effectLst/>
        </p:spPr>
        <p:txBody>
          <a:bodyPr wrap="square" rtlCol="0" anchor="ctr">
            <a:noAutofit/>
          </a:bodyPr>
          <a:lstStyle/>
          <a:p>
            <a:pPr lvl="0" algn="ctr" font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Nezha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D1</a:t>
            </a:r>
          </a:p>
        </p:txBody>
      </p:sp>
      <p:pic>
        <p:nvPicPr>
          <p:cNvPr id="32" name="图片 31" descr="C:\Users\cz\AppData\Local\Temp\WeChat Files\1f96e92c1b71a788c42470c30cad944.jpg">
            <a:extLst>
              <a:ext uri="{FF2B5EF4-FFF2-40B4-BE49-F238E27FC236}">
                <a16:creationId xmlns:a16="http://schemas.microsoft.com/office/drawing/2014/main" id="{79723FF5-752E-CA50-FF22-C3BBBA95CC15}"/>
              </a:ext>
            </a:extLst>
          </p:cNvPr>
          <p:cNvPicPr/>
          <p:nvPr>
            <p:custDataLst>
              <p:tags r:id="rId23"/>
            </p:custDataLst>
          </p:nvPr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2" b="5094"/>
          <a:stretch>
            <a:fillRect/>
          </a:stretch>
        </p:blipFill>
        <p:spPr bwMode="auto">
          <a:xfrm>
            <a:off x="597381" y="5425831"/>
            <a:ext cx="1730721" cy="103972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9FBE1F10-2CF1-E0CD-D706-54B83A6DC70E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9657" t="2118" r="2281" b="7823"/>
          <a:stretch/>
        </p:blipFill>
        <p:spPr>
          <a:xfrm>
            <a:off x="2945826" y="5420802"/>
            <a:ext cx="1894807" cy="109002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1CFB9678-7492-DC47-1DB4-B12914FDBB0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106287" y="5616210"/>
            <a:ext cx="1497434" cy="892239"/>
          </a:xfrm>
          <a:prstGeom prst="rect">
            <a:avLst/>
          </a:prstGeom>
        </p:spPr>
      </p:pic>
      <p:sp>
        <p:nvSpPr>
          <p:cNvPr id="35" name="文本框 42">
            <a:extLst>
              <a:ext uri="{FF2B5EF4-FFF2-40B4-BE49-F238E27FC236}">
                <a16:creationId xmlns:a16="http://schemas.microsoft.com/office/drawing/2014/main" id="{68B1F88C-FDF2-BC74-F636-3459A4177697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5992832" y="4903056"/>
            <a:ext cx="1732847" cy="249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FA7"/>
              </a:gs>
              <a:gs pos="100000">
                <a:srgbClr val="1155FF"/>
              </a:gs>
            </a:gsLst>
            <a:lin ang="16200000" scaled="1"/>
            <a:tileRect/>
          </a:gradFill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lvl="0" algn="ctr" fontAlgn="ctr">
              <a:defRPr sz="12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LeapFive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Poros</a:t>
            </a:r>
          </a:p>
        </p:txBody>
      </p:sp>
      <p:sp>
        <p:nvSpPr>
          <p:cNvPr id="36" name="文本框 42">
            <a:extLst>
              <a:ext uri="{FF2B5EF4-FFF2-40B4-BE49-F238E27FC236}">
                <a16:creationId xmlns:a16="http://schemas.microsoft.com/office/drawing/2014/main" id="{E3057E62-5A6E-9182-D68E-88964167FF06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3020005" y="5068700"/>
            <a:ext cx="1732847" cy="24984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2FA7"/>
              </a:gs>
              <a:gs pos="100000">
                <a:srgbClr val="1155FF"/>
              </a:gs>
            </a:gsLst>
            <a:lin ang="16200000" scaled="1"/>
            <a:tileRect/>
          </a:gradFill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lvl="0" algn="ctr" fontAlgn="ctr">
              <a:defRPr sz="12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Banana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BPI-F3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6F9F57BA-D68F-9B0C-7DBE-F74459ECC04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8992314" y="4768273"/>
            <a:ext cx="1560538" cy="117040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54DA6DC-ABC2-BC6D-A4F3-3054CDD04B2B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333391" y="4732626"/>
            <a:ext cx="1560539" cy="11694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9143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6B4675-01C2-C09C-B039-7D5F8C247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厂商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高校的联结合作与生态验证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BDF8445-EBC8-9F48-195F-C80DF34CF91F}"/>
              </a:ext>
            </a:extLst>
          </p:cNvPr>
          <p:cNvGrpSpPr/>
          <p:nvPr/>
        </p:nvGrpSpPr>
        <p:grpSpPr>
          <a:xfrm>
            <a:off x="449179" y="897423"/>
            <a:ext cx="10783535" cy="5313329"/>
            <a:chOff x="400092" y="1101443"/>
            <a:chExt cx="11297843" cy="5596058"/>
          </a:xfrm>
        </p:grpSpPr>
        <p:pic>
          <p:nvPicPr>
            <p:cNvPr id="6" name="Picture 2" descr="落地聚才活动">
              <a:extLst>
                <a:ext uri="{FF2B5EF4-FFF2-40B4-BE49-F238E27FC236}">
                  <a16:creationId xmlns:a16="http://schemas.microsoft.com/office/drawing/2014/main" id="{86A2D44D-0AC5-C47A-1B33-784E0A6D75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54" b="23987"/>
            <a:stretch/>
          </p:blipFill>
          <p:spPr bwMode="auto">
            <a:xfrm>
              <a:off x="1223891" y="1101443"/>
              <a:ext cx="4603335" cy="1736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4B5A825-8A8D-F378-E09E-236A6A56232E}"/>
                </a:ext>
              </a:extLst>
            </p:cNvPr>
            <p:cNvSpPr/>
            <p:nvPr/>
          </p:nvSpPr>
          <p:spPr>
            <a:xfrm>
              <a:off x="1745497" y="3137612"/>
              <a:ext cx="772428" cy="110799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6600" b="1" cap="none" spc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66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 descr="黑白色的标志&#10;&#10;描述已自动生成">
              <a:extLst>
                <a:ext uri="{FF2B5EF4-FFF2-40B4-BE49-F238E27FC236}">
                  <a16:creationId xmlns:a16="http://schemas.microsoft.com/office/drawing/2014/main" id="{F1E0D400-7B53-435F-6070-E02071A2AC51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092" y="3081612"/>
              <a:ext cx="1335476" cy="1295545"/>
            </a:xfrm>
            <a:prstGeom prst="rect">
              <a:avLst/>
            </a:prstGeom>
            <a:effectLst/>
          </p:spPr>
        </p:pic>
        <p:pic>
          <p:nvPicPr>
            <p:cNvPr id="9" name="Picture 4" descr="DAMO">
              <a:extLst>
                <a:ext uri="{FF2B5EF4-FFF2-40B4-BE49-F238E27FC236}">
                  <a16:creationId xmlns:a16="http://schemas.microsoft.com/office/drawing/2014/main" id="{6B672845-636B-1BFE-E5D7-433F2A4B3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300" y="2562608"/>
              <a:ext cx="1559415" cy="76387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E246EAA-B536-869B-E481-0B3D5F1B1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309" y="2492574"/>
              <a:ext cx="918380" cy="1032908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C88C0EB-CB4F-3A87-5708-785F5097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10375858" y="2322997"/>
              <a:ext cx="1185045" cy="968496"/>
            </a:xfrm>
            <a:prstGeom prst="rect">
              <a:avLst/>
            </a:prstGeom>
            <a:effectLst/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84F6A8D-925F-1A69-42E5-5CA0752EC124}"/>
                </a:ext>
              </a:extLst>
            </p:cNvPr>
            <p:cNvSpPr txBox="1"/>
            <p:nvPr/>
          </p:nvSpPr>
          <p:spPr>
            <a:xfrm>
              <a:off x="8147339" y="2547555"/>
              <a:ext cx="2191626" cy="92294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ts val="2160"/>
                </a:lnSpc>
                <a:buFont typeface="Wingdings" pitchFamily="2" charset="2"/>
                <a:buChar char="p"/>
              </a:pPr>
              <a:r>
                <a:rPr kumimoji="1" lang="en-US" altLang="zh-CN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ROS  </a:t>
              </a:r>
              <a:r>
                <a:rPr kumimoji="1" lang="zh-CN" altLang="en-US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机器人系统</a:t>
              </a:r>
            </a:p>
            <a:p>
              <a:pPr marL="285750" indent="-285750">
                <a:lnSpc>
                  <a:spcPts val="2160"/>
                </a:lnSpc>
                <a:buFont typeface="Wingdings" pitchFamily="2" charset="2"/>
                <a:buChar char="p"/>
              </a:pPr>
              <a:r>
                <a:rPr kumimoji="1" lang="zh-CN" altLang="en-US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开源办公系统</a:t>
              </a:r>
              <a:endPara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ts val="2160"/>
                </a:lnSpc>
                <a:buFont typeface="Wingdings" pitchFamily="2" charset="2"/>
                <a:buChar char="p"/>
              </a:pPr>
              <a:r>
                <a:rPr kumimoji="1" lang="en-US" altLang="zh-CN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UEFI</a:t>
              </a:r>
              <a:r>
                <a:rPr kumimoji="1" lang="zh-CN" altLang="en-US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统一镜像</a:t>
              </a:r>
              <a:endPara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3" name="Picture 8" descr="上海交通大学视觉形象识别系统">
              <a:extLst>
                <a:ext uri="{FF2B5EF4-FFF2-40B4-BE49-F238E27FC236}">
                  <a16:creationId xmlns:a16="http://schemas.microsoft.com/office/drawing/2014/main" id="{63AD702A-F660-5A33-E893-FA0A0A9190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558" y="3636026"/>
              <a:ext cx="2736005" cy="89953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IPADS and Trustkernel officially open source &quot;Penglai&quot;： a trusted execution  environment for the RISC-V platform">
              <a:extLst>
                <a:ext uri="{FF2B5EF4-FFF2-40B4-BE49-F238E27FC236}">
                  <a16:creationId xmlns:a16="http://schemas.microsoft.com/office/drawing/2014/main" id="{CF3755E2-E65E-F092-2F2D-87CD2FA7D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5371" y="3783622"/>
              <a:ext cx="2031213" cy="69488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98AA9F1-4050-6966-D241-32B284C21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89368" y="3724318"/>
              <a:ext cx="1879145" cy="746893"/>
            </a:xfrm>
            <a:prstGeom prst="rect">
              <a:avLst/>
            </a:prstGeom>
            <a:effectLst/>
          </p:spPr>
        </p:pic>
        <p:pic>
          <p:nvPicPr>
            <p:cNvPr id="16" name="Picture 16" descr="进迭时空- 以RISC-V架构数智未来- 进迭时空">
              <a:extLst>
                <a:ext uri="{FF2B5EF4-FFF2-40B4-BE49-F238E27FC236}">
                  <a16:creationId xmlns:a16="http://schemas.microsoft.com/office/drawing/2014/main" id="{8A359AA0-B5ED-B6A5-B9FD-E708D95BA9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341" y="4772757"/>
              <a:ext cx="2147789" cy="58476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FFB8852-D559-A273-BC65-DB009C344C2A}"/>
                </a:ext>
              </a:extLst>
            </p:cNvPr>
            <p:cNvSpPr txBox="1"/>
            <p:nvPr/>
          </p:nvSpPr>
          <p:spPr>
            <a:xfrm>
              <a:off x="7892340" y="4445693"/>
              <a:ext cx="274863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" altLang="zh-CN" sz="1600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Trusted execution environment</a:t>
              </a:r>
              <a:endPara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6B37697-3540-30E5-DA63-F79F070B45DB}"/>
                </a:ext>
              </a:extLst>
            </p:cNvPr>
            <p:cNvSpPr txBox="1"/>
            <p:nvPr/>
          </p:nvSpPr>
          <p:spPr>
            <a:xfrm>
              <a:off x="8665641" y="4778898"/>
              <a:ext cx="2884025" cy="87350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itchFamily="2" charset="2"/>
                <a:buChar char="p"/>
              </a:pPr>
              <a:r>
                <a:rPr lang="e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Hypervisor Ext</a:t>
              </a:r>
            </a:p>
            <a:p>
              <a:pPr marL="342900" indent="-342900">
                <a:lnSpc>
                  <a:spcPct val="150000"/>
                </a:lnSpc>
                <a:buFont typeface="Wingdings" pitchFamily="2" charset="2"/>
                <a:buChar char="p"/>
              </a:pPr>
              <a:r>
                <a:rPr lang="en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AIA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9" name="Picture 40">
              <a:extLst>
                <a:ext uri="{FF2B5EF4-FFF2-40B4-BE49-F238E27FC236}">
                  <a16:creationId xmlns:a16="http://schemas.microsoft.com/office/drawing/2014/main" id="{99BAF6E3-BF23-B569-A1A1-17004406B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1499" y="4807713"/>
              <a:ext cx="765510" cy="76551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 descr="第八届集创赛杯赛单位——厦门算能科技有限公司- 全国大学生集成电路创新创业大赛">
              <a:extLst>
                <a:ext uri="{FF2B5EF4-FFF2-40B4-BE49-F238E27FC236}">
                  <a16:creationId xmlns:a16="http://schemas.microsoft.com/office/drawing/2014/main" id="{4F79B527-E1FF-54D8-F4FE-FE03ABBE62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684" y="5507833"/>
              <a:ext cx="1442599" cy="90162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FE7CBE93-6C53-6106-4C93-AA189AEDE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555431" y="5572346"/>
              <a:ext cx="1786800" cy="899533"/>
            </a:xfrm>
            <a:prstGeom prst="rect">
              <a:avLst/>
            </a:prstGeom>
            <a:effectLst/>
          </p:spPr>
        </p:pic>
        <p:pic>
          <p:nvPicPr>
            <p:cNvPr id="22" name="Picture 32" descr="Kubernetes">
              <a:extLst>
                <a:ext uri="{FF2B5EF4-FFF2-40B4-BE49-F238E27FC236}">
                  <a16:creationId xmlns:a16="http://schemas.microsoft.com/office/drawing/2014/main" id="{8690956C-D252-49E0-0273-0C0A94C70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9951" y="5779523"/>
              <a:ext cx="2123525" cy="458715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B7E9F95-D0F4-9D78-2C7F-6EC37E632F69}"/>
                </a:ext>
              </a:extLst>
            </p:cNvPr>
            <p:cNvSpPr txBox="1"/>
            <p:nvPr/>
          </p:nvSpPr>
          <p:spPr>
            <a:xfrm>
              <a:off x="7467913" y="6238786"/>
              <a:ext cx="3617337" cy="45871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为 </a:t>
              </a:r>
              <a:r>
                <a:rPr kumimoji="1" lang="en-US" altLang="zh-CN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RISC-V</a:t>
              </a:r>
              <a:r>
                <a:rPr kumimoji="1" lang="zh-CN" altLang="en-US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优化的服务器 </a:t>
              </a:r>
              <a:r>
                <a:rPr kumimoji="1" lang="en-US" altLang="zh-CN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K8s</a:t>
              </a:r>
              <a:r>
                <a:rPr kumimoji="1" lang="zh-CN" altLang="en-US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集群</a:t>
              </a:r>
              <a:endPara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52BA8D9-8308-7E5A-701D-A213662BC6D2}"/>
                </a:ext>
              </a:extLst>
            </p:cNvPr>
            <p:cNvGrpSpPr/>
            <p:nvPr/>
          </p:nvGrpSpPr>
          <p:grpSpPr>
            <a:xfrm>
              <a:off x="9568945" y="5668169"/>
              <a:ext cx="612685" cy="620144"/>
              <a:chOff x="162726" y="5222568"/>
              <a:chExt cx="612685" cy="1162393"/>
            </a:xfrm>
            <a:solidFill>
              <a:schemeClr val="accent1">
                <a:lumMod val="75000"/>
              </a:schemeClr>
            </a:solidFill>
            <a:effectLst/>
          </p:grpSpPr>
          <p:sp>
            <p:nvSpPr>
              <p:cNvPr id="37" name="圆角矩形 36">
                <a:extLst>
                  <a:ext uri="{FF2B5EF4-FFF2-40B4-BE49-F238E27FC236}">
                    <a16:creationId xmlns:a16="http://schemas.microsoft.com/office/drawing/2014/main" id="{EE4C6FB5-D5B4-3965-3118-50DE59DBF5F9}"/>
                  </a:ext>
                </a:extLst>
              </p:cNvPr>
              <p:cNvSpPr/>
              <p:nvPr/>
            </p:nvSpPr>
            <p:spPr>
              <a:xfrm>
                <a:off x="162726" y="5222568"/>
                <a:ext cx="612685" cy="1162393"/>
              </a:xfrm>
              <a:prstGeom prst="roundRect">
                <a:avLst>
                  <a:gd name="adj" fmla="val 11985"/>
                </a:avLst>
              </a:prstGeom>
              <a:grpFill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38" name="Picture 4" descr="C:\Users\cz\Downloads\server-logo.png">
                <a:extLst>
                  <a:ext uri="{FF2B5EF4-FFF2-40B4-BE49-F238E27FC236}">
                    <a16:creationId xmlns:a16="http://schemas.microsoft.com/office/drawing/2014/main" id="{4219E17F-FC24-45A2-6408-73BE394B3C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3" t="11193" r="14467" b="5868"/>
              <a:stretch/>
            </p:blipFill>
            <p:spPr bwMode="auto">
              <a:xfrm>
                <a:off x="252120" y="5281414"/>
                <a:ext cx="454758" cy="833933"/>
              </a:xfrm>
              <a:prstGeom prst="rect">
                <a:avLst/>
              </a:prstGeom>
              <a:grpFill/>
            </p:spPr>
          </p:pic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7E7A46C-68DA-DF86-EAF6-EFCA8F4D04F5}"/>
                </a:ext>
              </a:extLst>
            </p:cNvPr>
            <p:cNvGrpSpPr/>
            <p:nvPr/>
          </p:nvGrpSpPr>
          <p:grpSpPr>
            <a:xfrm>
              <a:off x="10327097" y="5668169"/>
              <a:ext cx="612685" cy="620144"/>
              <a:chOff x="162726" y="5222568"/>
              <a:chExt cx="612685" cy="1162393"/>
            </a:xfrm>
            <a:solidFill>
              <a:schemeClr val="accent1">
                <a:lumMod val="75000"/>
              </a:schemeClr>
            </a:solidFill>
            <a:effectLst/>
          </p:grpSpPr>
          <p:sp>
            <p:nvSpPr>
              <p:cNvPr id="35" name="圆角矩形 34">
                <a:extLst>
                  <a:ext uri="{FF2B5EF4-FFF2-40B4-BE49-F238E27FC236}">
                    <a16:creationId xmlns:a16="http://schemas.microsoft.com/office/drawing/2014/main" id="{D9CC548B-43E3-C9F1-50D7-1F688276556C}"/>
                  </a:ext>
                </a:extLst>
              </p:cNvPr>
              <p:cNvSpPr/>
              <p:nvPr/>
            </p:nvSpPr>
            <p:spPr>
              <a:xfrm>
                <a:off x="162726" y="5222568"/>
                <a:ext cx="612685" cy="1162393"/>
              </a:xfrm>
              <a:prstGeom prst="roundRect">
                <a:avLst>
                  <a:gd name="adj" fmla="val 11985"/>
                </a:avLst>
              </a:prstGeom>
              <a:grpFill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36" name="Picture 4" descr="C:\Users\cz\Downloads\server-logo.png">
                <a:extLst>
                  <a:ext uri="{FF2B5EF4-FFF2-40B4-BE49-F238E27FC236}">
                    <a16:creationId xmlns:a16="http://schemas.microsoft.com/office/drawing/2014/main" id="{5878EA86-1E40-1356-7976-7C5F8F18D8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3" t="11193" r="14467" b="5868"/>
              <a:stretch/>
            </p:blipFill>
            <p:spPr bwMode="auto">
              <a:xfrm>
                <a:off x="252120" y="5281414"/>
                <a:ext cx="454758" cy="833933"/>
              </a:xfrm>
              <a:prstGeom prst="rect">
                <a:avLst/>
              </a:prstGeom>
              <a:grpFill/>
            </p:spPr>
          </p:pic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D420C88-9FD1-D447-ED9E-6D5398265E2E}"/>
                </a:ext>
              </a:extLst>
            </p:cNvPr>
            <p:cNvGrpSpPr/>
            <p:nvPr/>
          </p:nvGrpSpPr>
          <p:grpSpPr>
            <a:xfrm>
              <a:off x="11085250" y="5668169"/>
              <a:ext cx="612685" cy="620144"/>
              <a:chOff x="162726" y="5222568"/>
              <a:chExt cx="612685" cy="1162393"/>
            </a:xfrm>
            <a:solidFill>
              <a:schemeClr val="accent1">
                <a:lumMod val="75000"/>
              </a:schemeClr>
            </a:solidFill>
            <a:effectLst/>
          </p:grpSpPr>
          <p:sp>
            <p:nvSpPr>
              <p:cNvPr id="33" name="圆角矩形 32">
                <a:extLst>
                  <a:ext uri="{FF2B5EF4-FFF2-40B4-BE49-F238E27FC236}">
                    <a16:creationId xmlns:a16="http://schemas.microsoft.com/office/drawing/2014/main" id="{24D70E92-7A57-8661-6C24-F6FB4418252C}"/>
                  </a:ext>
                </a:extLst>
              </p:cNvPr>
              <p:cNvSpPr/>
              <p:nvPr/>
            </p:nvSpPr>
            <p:spPr>
              <a:xfrm>
                <a:off x="162726" y="5222568"/>
                <a:ext cx="612685" cy="1162393"/>
              </a:xfrm>
              <a:prstGeom prst="roundRect">
                <a:avLst>
                  <a:gd name="adj" fmla="val 11985"/>
                </a:avLst>
              </a:prstGeom>
              <a:grpFill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pic>
            <p:nvPicPr>
              <p:cNvPr id="34" name="Picture 4" descr="C:\Users\cz\Downloads\server-logo.png">
                <a:extLst>
                  <a:ext uri="{FF2B5EF4-FFF2-40B4-BE49-F238E27FC236}">
                    <a16:creationId xmlns:a16="http://schemas.microsoft.com/office/drawing/2014/main" id="{28FD919F-9034-04B7-FE79-F0E95B5EBA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33" t="11193" r="14467" b="5868"/>
              <a:stretch/>
            </p:blipFill>
            <p:spPr bwMode="auto">
              <a:xfrm>
                <a:off x="252120" y="5281414"/>
                <a:ext cx="454758" cy="833933"/>
              </a:xfrm>
              <a:prstGeom prst="rect">
                <a:avLst/>
              </a:prstGeom>
              <a:grpFill/>
            </p:spPr>
          </p:pic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1D40DFE-04D6-3B0F-6F33-ADEBA3F66A29}"/>
                </a:ext>
              </a:extLst>
            </p:cNvPr>
            <p:cNvSpPr/>
            <p:nvPr/>
          </p:nvSpPr>
          <p:spPr>
            <a:xfrm>
              <a:off x="5681005" y="3722280"/>
              <a:ext cx="924650" cy="7078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40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</a:t>
              </a:r>
              <a:endParaRPr lang="zh-CN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4E15235-2350-A3C1-2552-EDC4B3547226}"/>
                </a:ext>
              </a:extLst>
            </p:cNvPr>
            <p:cNvSpPr/>
            <p:nvPr/>
          </p:nvSpPr>
          <p:spPr>
            <a:xfrm>
              <a:off x="5667856" y="2596010"/>
              <a:ext cx="924650" cy="7078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40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</a:t>
              </a:r>
              <a:endParaRPr lang="zh-CN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2CD9373-7B3A-7954-DF0E-EBE9CB9744B5}"/>
                </a:ext>
              </a:extLst>
            </p:cNvPr>
            <p:cNvSpPr/>
            <p:nvPr/>
          </p:nvSpPr>
          <p:spPr>
            <a:xfrm>
              <a:off x="5667856" y="4744600"/>
              <a:ext cx="924650" cy="7078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40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</a:t>
              </a:r>
              <a:endParaRPr lang="zh-CN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3E88092-4582-36CF-5F8E-C82A9BFCE921}"/>
                </a:ext>
              </a:extLst>
            </p:cNvPr>
            <p:cNvSpPr/>
            <p:nvPr/>
          </p:nvSpPr>
          <p:spPr>
            <a:xfrm>
              <a:off x="5638431" y="5701571"/>
              <a:ext cx="924650" cy="7078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40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</a:t>
              </a:r>
              <a:endParaRPr lang="zh-CN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3ED7F2D-2FED-FA74-8085-70955FA0B820}"/>
                </a:ext>
              </a:extLst>
            </p:cNvPr>
            <p:cNvSpPr/>
            <p:nvPr/>
          </p:nvSpPr>
          <p:spPr>
            <a:xfrm>
              <a:off x="5681005" y="1573690"/>
              <a:ext cx="924650" cy="70788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40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Wingdings" pitchFamily="2" charset="2"/>
                </a:rPr>
                <a:t></a:t>
              </a:r>
              <a:endParaRPr lang="zh-CN" altLang="en-US" sz="4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E93D62E-12A1-B625-08C3-8109847DB218}"/>
                </a:ext>
              </a:extLst>
            </p:cNvPr>
            <p:cNvSpPr txBox="1"/>
            <p:nvPr/>
          </p:nvSpPr>
          <p:spPr>
            <a:xfrm>
              <a:off x="6922309" y="1388737"/>
              <a:ext cx="4438798" cy="87421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p"/>
              </a:pPr>
              <a:r>
                <a:rPr kumimoji="1" lang="en-US" altLang="zh-CN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RISC-V</a:t>
              </a:r>
              <a:r>
                <a:rPr kumimoji="1" lang="zh-CN" altLang="en-US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Profiles</a:t>
              </a:r>
              <a:r>
                <a:rPr kumimoji="1" lang="zh-CN" altLang="en-US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（</a:t>
              </a:r>
              <a:r>
                <a:rPr kumimoji="1" lang="en-US" altLang="zh-CN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RVA23</a:t>
              </a:r>
              <a:r>
                <a:rPr kumimoji="1" lang="zh-CN" altLang="en-US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）超前验证</a:t>
              </a:r>
              <a:endPara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p"/>
              </a:pPr>
              <a:r>
                <a:rPr kumimoji="1" lang="en-US" altLang="zh-CN" dirty="0" err="1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riscv</a:t>
              </a:r>
              <a:r>
                <a:rPr kumimoji="1" lang="en-US" altLang="zh-CN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-arch-test</a:t>
              </a:r>
              <a:r>
                <a:rPr kumimoji="1" lang="zh-CN" altLang="en-US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与 </a:t>
              </a:r>
              <a:r>
                <a:rPr kumimoji="1" lang="en-US" altLang="zh-CN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CTS</a:t>
              </a:r>
              <a:r>
                <a:rPr kumimoji="1" lang="zh-CN" altLang="en-US" dirty="0">
                  <a:latin typeface="Times New Roman" panose="02020603050405020304" pitchFamily="18" charset="0"/>
                  <a:ea typeface="Microsoft YaHei" panose="020B0503020204020204" pitchFamily="34" charset="-122"/>
                  <a:cs typeface="Times New Roman" panose="02020603050405020304" pitchFamily="18" charset="0"/>
                </a:rPr>
                <a:t> 测试套</a:t>
              </a:r>
              <a:endParaRPr kumimoji="1" lang="en-US" altLang="zh-CN" dirty="0"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2459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5172</TotalTime>
  <Words>1312</Words>
  <Application>Microsoft Macintosh PowerPoint</Application>
  <PresentationFormat>宽屏</PresentationFormat>
  <Paragraphs>177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-apple-system</vt:lpstr>
      <vt:lpstr>等线</vt:lpstr>
      <vt:lpstr>微软雅黑</vt:lpstr>
      <vt:lpstr>微软雅黑</vt:lpstr>
      <vt:lpstr>Arial</vt:lpstr>
      <vt:lpstr>Times New Roman</vt:lpstr>
      <vt:lpstr>Wingdings</vt:lpstr>
      <vt:lpstr>Office 主题​​</vt:lpstr>
      <vt:lpstr>RISC-V 加速 openEuler 异构计算生态</vt:lpstr>
      <vt:lpstr>PowerPoint 演示文稿</vt:lpstr>
      <vt:lpstr>大纲</vt:lpstr>
      <vt:lpstr>openEuler for RISC-V 的生态建设现状</vt:lpstr>
      <vt:lpstr>openEuler RISC-V 的四年发展历程 </vt:lpstr>
      <vt:lpstr>24.03 LTS for RISC-V 发布, 是里程碑也是起点</vt:lpstr>
      <vt:lpstr>软件生态支持现状 &gt;&gt; 常用办公场景+服务器生态</vt:lpstr>
      <vt:lpstr>硬件生态支持现状 &gt;&gt; 国内外主流开发板</vt:lpstr>
      <vt:lpstr>厂商&amp;高校的联结合作与生态验证</vt:lpstr>
      <vt:lpstr>RISC-V SIG 的生态建设逻辑</vt:lpstr>
      <vt:lpstr>主线任务 &amp;&amp; 支撑计划逻辑  标准高性能服务器生态愿景</vt:lpstr>
      <vt:lpstr>标准演进与生态加速</vt:lpstr>
      <vt:lpstr>内核同源与测试加强</vt:lpstr>
      <vt:lpstr>RISC-V SIG 视角的异构计算生态现状</vt:lpstr>
      <vt:lpstr>异构计算的生态概览</vt:lpstr>
      <vt:lpstr>跨架构的开源计算框架正在发展</vt:lpstr>
      <vt:lpstr>RISC-V 开源异构生态正在飞速发展</vt:lpstr>
      <vt:lpstr>基于 RISC-V 的 NPU 商业化实例</vt:lpstr>
      <vt:lpstr>RISC-V SIG 生态发展计划如何助力异构计算</vt:lpstr>
      <vt:lpstr>基于异构生态视角的 openEuler RISC-V 生态加速计划</vt:lpstr>
      <vt:lpstr>构建 openEuler 的开源异构计算框架 for 2024</vt:lpstr>
      <vt:lpstr>Buddy Compiler：部署端到端的异构编译器框架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Jonas Wang</cp:lastModifiedBy>
  <cp:revision>78</cp:revision>
  <dcterms:created xsi:type="dcterms:W3CDTF">2023-10-13T08:11:36Z</dcterms:created>
  <dcterms:modified xsi:type="dcterms:W3CDTF">2024-11-14T15:14:28Z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(3)Pl5FK/vAeNN36ZzOCAIVQo46D+KzoFvIv85UQYAJsBEe9qjmI9vsLY6o6l7UTs7SRDQITG7a
k8XRMF05l+J2k+CgX9BGn8gUGDrMJLgCFylJ1yAyGimJHpOOTgAo4UT38GKFvvbYqRVQnWHC
BoAVhFQg1yhQGv23reE01p8lMl68cRAUggzOiVActFv6QGSu2L7zkducMZ82FDM+Je2Ssvh2
PEVoUXP0+UQnOJOsKq</vt:lpwstr>
  </property>
  <property fmtid="{D5CDD505-2E9C-101B-9397-08002B2CF9AE}" pid="3" name="_2015_ms_pID_7253431">
    <vt:lpwstr>vR1kowiHlwIeFY3y2zZB6mfnbPt74b8oAxFnOpsnz8l1zpWDL9hcEC
Vgk+RuZRZdCcIPt0t3rIpF8XEEdwUMBqLlT4ufAwa0F8IBPIrfPBqqMur3fV2ZkzW4t5FLoc
K4yE7H3SA/u8hsQI+IKOTEKQ7pB+xKawKLHdF7Ur3UjXMnoDgKGtXXk+ogRDGPjtZoByclFP
T4W69NZho5r9bOj2OiqRqA5TXmkuUnpKBelI</vt:lpwstr>
  </property>
  <property fmtid="{D5CDD505-2E9C-101B-9397-08002B2CF9AE}" pid="4" name="_2015_ms_pID_7253432">
    <vt:lpwstr>yw==</vt:lpwstr>
  </property>
</Properties>
</file>